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3"/>
  </p:notesMasterIdLst>
  <p:sldIdLst>
    <p:sldId id="256" r:id="rId2"/>
    <p:sldId id="259" r:id="rId3"/>
    <p:sldId id="260" r:id="rId4"/>
    <p:sldId id="261" r:id="rId5"/>
    <p:sldId id="293" r:id="rId6"/>
    <p:sldId id="294" r:id="rId7"/>
    <p:sldId id="295" r:id="rId8"/>
    <p:sldId id="29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04" r:id="rId18"/>
    <p:sldId id="270" r:id="rId19"/>
    <p:sldId id="271" r:id="rId20"/>
    <p:sldId id="298" r:id="rId21"/>
    <p:sldId id="299" r:id="rId22"/>
    <p:sldId id="300" r:id="rId23"/>
    <p:sldId id="301" r:id="rId24"/>
    <p:sldId id="302" r:id="rId25"/>
    <p:sldId id="273" r:id="rId26"/>
    <p:sldId id="274" r:id="rId27"/>
    <p:sldId id="275" r:id="rId28"/>
    <p:sldId id="276" r:id="rId29"/>
    <p:sldId id="277" r:id="rId30"/>
    <p:sldId id="278" r:id="rId31"/>
    <p:sldId id="303" r:id="rId32"/>
    <p:sldId id="279" r:id="rId33"/>
    <p:sldId id="305" r:id="rId34"/>
    <p:sldId id="307" r:id="rId35"/>
    <p:sldId id="309" r:id="rId36"/>
    <p:sldId id="310" r:id="rId37"/>
    <p:sldId id="311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312" r:id="rId50"/>
    <p:sldId id="291" r:id="rId51"/>
    <p:sldId id="292" r:id="rId5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2855BE-0BE0-4459-A061-8689C465826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0555EFBD-3196-4BEA-9FF1-D064ACF604F5}">
      <dgm:prSet phldrT="[Metin]" custT="1"/>
      <dgm:spPr>
        <a:solidFill>
          <a:srgbClr val="0070C0"/>
        </a:solidFill>
      </dgm:spPr>
      <dgm:t>
        <a:bodyPr/>
        <a:lstStyle/>
        <a:p>
          <a:r>
            <a:rPr lang="tr-TR" sz="2200" b="1" dirty="0">
              <a:latin typeface="Calibri" panose="020F0502020204030204" pitchFamily="34" charset="0"/>
            </a:rPr>
            <a:t>Atık önleme</a:t>
          </a:r>
        </a:p>
      </dgm:t>
    </dgm:pt>
    <dgm:pt modelId="{C5EFB4F8-44C4-4681-B7F5-20CCF76CABE9}" type="parTrans" cxnId="{DA66DCC8-5214-48D8-BCED-6D663D5D2F91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5963831E-E74F-4432-A9B0-F9785DCD6EF0}" type="sibTrans" cxnId="{DA66DCC8-5214-48D8-BCED-6D663D5D2F91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4F79F507-17C3-49BC-A40D-DEBCFE8ACEFF}">
      <dgm:prSet phldrT="[Metin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tr-TR" sz="2200" dirty="0">
              <a:latin typeface="Calibri" panose="020F0502020204030204" pitchFamily="34" charset="0"/>
            </a:rPr>
            <a:t>Atık azaltma</a:t>
          </a:r>
        </a:p>
      </dgm:t>
    </dgm:pt>
    <dgm:pt modelId="{9A686C35-1C80-4936-A686-662B388162B1}" type="parTrans" cxnId="{307ECEA6-9590-42FE-87EA-F4678B938DE9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DC0A672E-460A-466D-88A2-03C5DDC9010B}" type="sibTrans" cxnId="{307ECEA6-9590-42FE-87EA-F4678B938DE9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067386FA-7783-488C-BC6A-282C82738936}">
      <dgm:prSet phldrT="[Metin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2200" dirty="0" smtClean="0">
              <a:latin typeface="Calibri" panose="020F0502020204030204" pitchFamily="34" charset="0"/>
            </a:rPr>
            <a:t>Yeniden </a:t>
          </a:r>
          <a:r>
            <a:rPr lang="tr-TR" sz="2200" dirty="0">
              <a:latin typeface="Calibri" panose="020F0502020204030204" pitchFamily="34" charset="0"/>
            </a:rPr>
            <a:t>kullanım</a:t>
          </a:r>
        </a:p>
      </dgm:t>
    </dgm:pt>
    <dgm:pt modelId="{FCF143CD-BB83-4EDA-9306-30D3CA180441}" type="parTrans" cxnId="{59E03527-8BAC-44AF-872C-787256CED24C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7F0D502B-C45C-4F8F-ACA4-FC1D6A70DB5B}" type="sibTrans" cxnId="{59E03527-8BAC-44AF-872C-787256CED24C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AF387B3F-CC23-4C00-A1E2-BCA93880A343}">
      <dgm:prSet phldrT="[Metin]" custT="1"/>
      <dgm:spPr>
        <a:solidFill>
          <a:srgbClr val="92D050"/>
        </a:solidFill>
      </dgm:spPr>
      <dgm:t>
        <a:bodyPr/>
        <a:lstStyle/>
        <a:p>
          <a:r>
            <a:rPr lang="tr-TR" sz="2200" dirty="0" smtClean="0">
              <a:latin typeface="Calibri" panose="020F0502020204030204" pitchFamily="34" charset="0"/>
            </a:rPr>
            <a:t>Geri </a:t>
          </a:r>
          <a:r>
            <a:rPr lang="tr-TR" sz="2200" dirty="0">
              <a:latin typeface="Calibri" panose="020F0502020204030204" pitchFamily="34" charset="0"/>
            </a:rPr>
            <a:t>dönüşüm</a:t>
          </a:r>
        </a:p>
      </dgm:t>
    </dgm:pt>
    <dgm:pt modelId="{F3405A57-8663-4A13-A19B-E018522A9918}" type="parTrans" cxnId="{292807D0-5633-458E-9018-40E58335DD6E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A80FCDE4-FB84-4E61-9052-B94EB874772E}" type="sibTrans" cxnId="{292807D0-5633-458E-9018-40E58335DD6E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9E8EA8DB-D866-4CFC-AC7F-9280A4925988}">
      <dgm:prSet phldrT="[Metin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r-TR" sz="2200" dirty="0" smtClean="0">
              <a:latin typeface="Calibri" panose="020F0502020204030204" pitchFamily="34" charset="0"/>
            </a:rPr>
            <a:t>Geri </a:t>
          </a:r>
          <a:r>
            <a:rPr lang="tr-TR" sz="2200" dirty="0">
              <a:latin typeface="Calibri" panose="020F0502020204030204" pitchFamily="34" charset="0"/>
            </a:rPr>
            <a:t>kazanım</a:t>
          </a:r>
        </a:p>
      </dgm:t>
    </dgm:pt>
    <dgm:pt modelId="{69EDCC65-C85A-4D65-8843-0674C01AFF6A}" type="parTrans" cxnId="{EECFAB6C-A590-401D-8EAB-428461F33532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352DFE98-6EEE-4133-B909-6B4B12D6048A}" type="sibTrans" cxnId="{EECFAB6C-A590-401D-8EAB-428461F33532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30E50255-BD86-4807-8880-97A565D8D03B}">
      <dgm:prSet phldrT="[Metin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r-TR" sz="2200" dirty="0" smtClean="0">
              <a:latin typeface="Calibri" panose="020F0502020204030204" pitchFamily="34" charset="0"/>
            </a:rPr>
            <a:t>Nihai </a:t>
          </a:r>
          <a:r>
            <a:rPr lang="tr-TR" sz="2200" dirty="0">
              <a:latin typeface="Calibri" panose="020F0502020204030204" pitchFamily="34" charset="0"/>
            </a:rPr>
            <a:t>bertaraf</a:t>
          </a:r>
        </a:p>
      </dgm:t>
    </dgm:pt>
    <dgm:pt modelId="{F342AEFE-CAC0-4129-890A-97047EB3071F}" type="parTrans" cxnId="{0AD6297B-A852-415E-89A2-2123B87AECF8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EC5E075A-2F71-43E4-8EF0-AA6949246169}" type="sibTrans" cxnId="{0AD6297B-A852-415E-89A2-2123B87AECF8}">
      <dgm:prSet/>
      <dgm:spPr/>
      <dgm:t>
        <a:bodyPr/>
        <a:lstStyle/>
        <a:p>
          <a:endParaRPr lang="tr-TR" sz="2200">
            <a:latin typeface="Calibri" panose="020F0502020204030204" pitchFamily="34" charset="0"/>
          </a:endParaRPr>
        </a:p>
      </dgm:t>
    </dgm:pt>
    <dgm:pt modelId="{FBBBF0EA-9BE5-4770-A4EA-B2D500A0770F}" type="pres">
      <dgm:prSet presAssocID="{A82855BE-0BE0-4459-A061-8689C465826C}" presName="Name0" presStyleCnt="0">
        <dgm:presLayoutVars>
          <dgm:dir/>
          <dgm:animLvl val="lvl"/>
          <dgm:resizeHandles val="exact"/>
        </dgm:presLayoutVars>
      </dgm:prSet>
      <dgm:spPr/>
    </dgm:pt>
    <dgm:pt modelId="{3FC1AB53-63F2-457E-8303-E6CB3739FFDD}" type="pres">
      <dgm:prSet presAssocID="{0555EFBD-3196-4BEA-9FF1-D064ACF604F5}" presName="Name8" presStyleCnt="0"/>
      <dgm:spPr/>
    </dgm:pt>
    <dgm:pt modelId="{D508177F-9F59-404F-A727-5ACACABFA359}" type="pres">
      <dgm:prSet presAssocID="{0555EFBD-3196-4BEA-9FF1-D064ACF604F5}" presName="level" presStyleLbl="node1" presStyleIdx="0" presStyleCnt="6" custLinFactY="-100000" custLinFactNeighborX="-16470" custLinFactNeighborY="-10055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80B371-8B58-4F3D-B611-3586928558E0}" type="pres">
      <dgm:prSet presAssocID="{0555EFBD-3196-4BEA-9FF1-D064ACF604F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B527D6F-17B4-448C-B602-BC1BB0528671}" type="pres">
      <dgm:prSet presAssocID="{4F79F507-17C3-49BC-A40D-DEBCFE8ACEFF}" presName="Name8" presStyleCnt="0"/>
      <dgm:spPr/>
    </dgm:pt>
    <dgm:pt modelId="{4774D70A-01FF-46E3-AD03-AC9AE7CC6499}" type="pres">
      <dgm:prSet presAssocID="{4F79F507-17C3-49BC-A40D-DEBCFE8ACEFF}" presName="level" presStyleLbl="node1" presStyleIdx="1" presStyleCnt="6" custLinFactNeighborX="0" custLinFactNeighborY="-312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553567E-080D-46FC-92CA-0AA0D8235FB4}" type="pres">
      <dgm:prSet presAssocID="{4F79F507-17C3-49BC-A40D-DEBCFE8ACEF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6035FAB-EA97-4FB1-A16F-691D0B454AD9}" type="pres">
      <dgm:prSet presAssocID="{067386FA-7783-488C-BC6A-282C82738936}" presName="Name8" presStyleCnt="0"/>
      <dgm:spPr/>
    </dgm:pt>
    <dgm:pt modelId="{F83E5B1F-67FB-4CBC-B639-5382AF4A1ED9}" type="pres">
      <dgm:prSet presAssocID="{067386FA-7783-488C-BC6A-282C82738936}" presName="level" presStyleLbl="node1" presStyleIdx="2" presStyleCnt="6" custLinFactNeighborX="-223" custLinFactNeighborY="-468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333D25-7C0E-4127-9756-0C3051658652}" type="pres">
      <dgm:prSet presAssocID="{067386FA-7783-488C-BC6A-282C8273893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3D021B-4529-4B86-A7C0-7E46DB233CD4}" type="pres">
      <dgm:prSet presAssocID="{AF387B3F-CC23-4C00-A1E2-BCA93880A343}" presName="Name8" presStyleCnt="0"/>
      <dgm:spPr/>
    </dgm:pt>
    <dgm:pt modelId="{79EEEC23-87FC-4F32-9BE2-9C33632A2C22}" type="pres">
      <dgm:prSet presAssocID="{AF387B3F-CC23-4C00-A1E2-BCA93880A343}" presName="level" presStyleLbl="node1" presStyleIdx="3" presStyleCnt="6" custLinFactNeighborX="-390" custLinFactNeighborY="-625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892237A-CCC7-4E70-AF3D-FF9F4E700B6D}" type="pres">
      <dgm:prSet presAssocID="{AF387B3F-CC23-4C00-A1E2-BCA93880A34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E23959A-17EC-48B9-B6EB-11FB74494D2F}" type="pres">
      <dgm:prSet presAssocID="{9E8EA8DB-D866-4CFC-AC7F-9280A4925988}" presName="Name8" presStyleCnt="0"/>
      <dgm:spPr/>
    </dgm:pt>
    <dgm:pt modelId="{959A2CD3-6AEA-4BE3-8FD2-81CD292BFB35}" type="pres">
      <dgm:prSet presAssocID="{9E8EA8DB-D866-4CFC-AC7F-9280A4925988}" presName="level" presStyleLbl="node1" presStyleIdx="4" presStyleCnt="6" custLinFactNeighborX="-1292" custLinFactNeighborY="-781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68811A-C84E-4622-B9C6-E1911E46D719}" type="pres">
      <dgm:prSet presAssocID="{9E8EA8DB-D866-4CFC-AC7F-9280A49259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EF75982-0736-4E0B-ACD4-DC1750CC803D}" type="pres">
      <dgm:prSet presAssocID="{30E50255-BD86-4807-8880-97A565D8D03B}" presName="Name8" presStyleCnt="0"/>
      <dgm:spPr/>
    </dgm:pt>
    <dgm:pt modelId="{6BE07225-2DB6-4099-B8D9-A74D2EE7EF24}" type="pres">
      <dgm:prSet presAssocID="{30E50255-BD86-4807-8880-97A565D8D03B}" presName="level" presStyleLbl="node1" presStyleIdx="5" presStyleCnt="6" custLinFactNeighborX="-3877" custLinFactNeighborY="-937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9E03BBB-36E2-478A-827B-15673AE573C8}" type="pres">
      <dgm:prSet presAssocID="{30E50255-BD86-4807-8880-97A565D8D03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DBACB15-EEDC-4122-B116-C5E71D434F56}" type="presOf" srcId="{9E8EA8DB-D866-4CFC-AC7F-9280A4925988}" destId="{959A2CD3-6AEA-4BE3-8FD2-81CD292BFB35}" srcOrd="0" destOrd="0" presId="urn:microsoft.com/office/officeart/2005/8/layout/pyramid3"/>
    <dgm:cxn modelId="{546BDFF3-A79F-43D4-895C-F854E0BA29E5}" type="presOf" srcId="{067386FA-7783-488C-BC6A-282C82738936}" destId="{F83E5B1F-67FB-4CBC-B639-5382AF4A1ED9}" srcOrd="0" destOrd="0" presId="urn:microsoft.com/office/officeart/2005/8/layout/pyramid3"/>
    <dgm:cxn modelId="{EECFAB6C-A590-401D-8EAB-428461F33532}" srcId="{A82855BE-0BE0-4459-A061-8689C465826C}" destId="{9E8EA8DB-D866-4CFC-AC7F-9280A4925988}" srcOrd="4" destOrd="0" parTransId="{69EDCC65-C85A-4D65-8843-0674C01AFF6A}" sibTransId="{352DFE98-6EEE-4133-B909-6B4B12D6048A}"/>
    <dgm:cxn modelId="{976D5E3C-17B0-4148-B9DF-A42FDC54A136}" type="presOf" srcId="{AF387B3F-CC23-4C00-A1E2-BCA93880A343}" destId="{79EEEC23-87FC-4F32-9BE2-9C33632A2C22}" srcOrd="0" destOrd="0" presId="urn:microsoft.com/office/officeart/2005/8/layout/pyramid3"/>
    <dgm:cxn modelId="{D6704382-E38C-42B6-AF96-485BEF7FF67C}" type="presOf" srcId="{30E50255-BD86-4807-8880-97A565D8D03B}" destId="{6BE07225-2DB6-4099-B8D9-A74D2EE7EF24}" srcOrd="0" destOrd="0" presId="urn:microsoft.com/office/officeart/2005/8/layout/pyramid3"/>
    <dgm:cxn modelId="{0E46F22A-0195-4848-BC61-FD915D0671D2}" type="presOf" srcId="{4F79F507-17C3-49BC-A40D-DEBCFE8ACEFF}" destId="{4774D70A-01FF-46E3-AD03-AC9AE7CC6499}" srcOrd="0" destOrd="0" presId="urn:microsoft.com/office/officeart/2005/8/layout/pyramid3"/>
    <dgm:cxn modelId="{EFEE241D-87E1-49B9-A58D-C6031EB6FB29}" type="presOf" srcId="{4F79F507-17C3-49BC-A40D-DEBCFE8ACEFF}" destId="{8553567E-080D-46FC-92CA-0AA0D8235FB4}" srcOrd="1" destOrd="0" presId="urn:microsoft.com/office/officeart/2005/8/layout/pyramid3"/>
    <dgm:cxn modelId="{069C9089-1576-4A4E-AB16-E1FC4D2A0449}" type="presOf" srcId="{0555EFBD-3196-4BEA-9FF1-D064ACF604F5}" destId="{D508177F-9F59-404F-A727-5ACACABFA359}" srcOrd="0" destOrd="0" presId="urn:microsoft.com/office/officeart/2005/8/layout/pyramid3"/>
    <dgm:cxn modelId="{307ECEA6-9590-42FE-87EA-F4678B938DE9}" srcId="{A82855BE-0BE0-4459-A061-8689C465826C}" destId="{4F79F507-17C3-49BC-A40D-DEBCFE8ACEFF}" srcOrd="1" destOrd="0" parTransId="{9A686C35-1C80-4936-A686-662B388162B1}" sibTransId="{DC0A672E-460A-466D-88A2-03C5DDC9010B}"/>
    <dgm:cxn modelId="{11C509F7-46F5-4C8E-9B48-CA8C5B509DBB}" type="presOf" srcId="{9E8EA8DB-D866-4CFC-AC7F-9280A4925988}" destId="{C968811A-C84E-4622-B9C6-E1911E46D719}" srcOrd="1" destOrd="0" presId="urn:microsoft.com/office/officeart/2005/8/layout/pyramid3"/>
    <dgm:cxn modelId="{292807D0-5633-458E-9018-40E58335DD6E}" srcId="{A82855BE-0BE0-4459-A061-8689C465826C}" destId="{AF387B3F-CC23-4C00-A1E2-BCA93880A343}" srcOrd="3" destOrd="0" parTransId="{F3405A57-8663-4A13-A19B-E018522A9918}" sibTransId="{A80FCDE4-FB84-4E61-9052-B94EB874772E}"/>
    <dgm:cxn modelId="{DA66DCC8-5214-48D8-BCED-6D663D5D2F91}" srcId="{A82855BE-0BE0-4459-A061-8689C465826C}" destId="{0555EFBD-3196-4BEA-9FF1-D064ACF604F5}" srcOrd="0" destOrd="0" parTransId="{C5EFB4F8-44C4-4681-B7F5-20CCF76CABE9}" sibTransId="{5963831E-E74F-4432-A9B0-F9785DCD6EF0}"/>
    <dgm:cxn modelId="{5CE7264F-B7D4-4EA3-A92B-719130D719EA}" type="presOf" srcId="{A82855BE-0BE0-4459-A061-8689C465826C}" destId="{FBBBF0EA-9BE5-4770-A4EA-B2D500A0770F}" srcOrd="0" destOrd="0" presId="urn:microsoft.com/office/officeart/2005/8/layout/pyramid3"/>
    <dgm:cxn modelId="{A9DA94C7-026C-49AA-B7CE-32875B8E9D12}" type="presOf" srcId="{30E50255-BD86-4807-8880-97A565D8D03B}" destId="{79E03BBB-36E2-478A-827B-15673AE573C8}" srcOrd="1" destOrd="0" presId="urn:microsoft.com/office/officeart/2005/8/layout/pyramid3"/>
    <dgm:cxn modelId="{799170B6-3667-4AC1-BBAF-210BA2F3C59C}" type="presOf" srcId="{067386FA-7783-488C-BC6A-282C82738936}" destId="{D2333D25-7C0E-4127-9756-0C3051658652}" srcOrd="1" destOrd="0" presId="urn:microsoft.com/office/officeart/2005/8/layout/pyramid3"/>
    <dgm:cxn modelId="{3DDEF4C7-4471-4CB3-8C04-DB146E69B60E}" type="presOf" srcId="{0555EFBD-3196-4BEA-9FF1-D064ACF604F5}" destId="{A880B371-8B58-4F3D-B611-3586928558E0}" srcOrd="1" destOrd="0" presId="urn:microsoft.com/office/officeart/2005/8/layout/pyramid3"/>
    <dgm:cxn modelId="{6C6D1479-2386-44E0-8268-04E098049F71}" type="presOf" srcId="{AF387B3F-CC23-4C00-A1E2-BCA93880A343}" destId="{B892237A-CCC7-4E70-AF3D-FF9F4E700B6D}" srcOrd="1" destOrd="0" presId="urn:microsoft.com/office/officeart/2005/8/layout/pyramid3"/>
    <dgm:cxn modelId="{0AD6297B-A852-415E-89A2-2123B87AECF8}" srcId="{A82855BE-0BE0-4459-A061-8689C465826C}" destId="{30E50255-BD86-4807-8880-97A565D8D03B}" srcOrd="5" destOrd="0" parTransId="{F342AEFE-CAC0-4129-890A-97047EB3071F}" sibTransId="{EC5E075A-2F71-43E4-8EF0-AA6949246169}"/>
    <dgm:cxn modelId="{59E03527-8BAC-44AF-872C-787256CED24C}" srcId="{A82855BE-0BE0-4459-A061-8689C465826C}" destId="{067386FA-7783-488C-BC6A-282C82738936}" srcOrd="2" destOrd="0" parTransId="{FCF143CD-BB83-4EDA-9306-30D3CA180441}" sibTransId="{7F0D502B-C45C-4F8F-ACA4-FC1D6A70DB5B}"/>
    <dgm:cxn modelId="{B13FF45D-5BE8-458F-8BA6-EB86F13EA653}" type="presParOf" srcId="{FBBBF0EA-9BE5-4770-A4EA-B2D500A0770F}" destId="{3FC1AB53-63F2-457E-8303-E6CB3739FFDD}" srcOrd="0" destOrd="0" presId="urn:microsoft.com/office/officeart/2005/8/layout/pyramid3"/>
    <dgm:cxn modelId="{C65D2C01-4A08-4BA9-BFAA-715D4AD69E90}" type="presParOf" srcId="{3FC1AB53-63F2-457E-8303-E6CB3739FFDD}" destId="{D508177F-9F59-404F-A727-5ACACABFA359}" srcOrd="0" destOrd="0" presId="urn:microsoft.com/office/officeart/2005/8/layout/pyramid3"/>
    <dgm:cxn modelId="{8EEEEF9B-62BE-42F8-AA15-FE919AB73AEB}" type="presParOf" srcId="{3FC1AB53-63F2-457E-8303-E6CB3739FFDD}" destId="{A880B371-8B58-4F3D-B611-3586928558E0}" srcOrd="1" destOrd="0" presId="urn:microsoft.com/office/officeart/2005/8/layout/pyramid3"/>
    <dgm:cxn modelId="{B7FE63A3-7A45-4BAA-8209-09FC0D9703A7}" type="presParOf" srcId="{FBBBF0EA-9BE5-4770-A4EA-B2D500A0770F}" destId="{AB527D6F-17B4-448C-B602-BC1BB0528671}" srcOrd="1" destOrd="0" presId="urn:microsoft.com/office/officeart/2005/8/layout/pyramid3"/>
    <dgm:cxn modelId="{C59EE0C9-968A-41F0-B799-A9222947C912}" type="presParOf" srcId="{AB527D6F-17B4-448C-B602-BC1BB0528671}" destId="{4774D70A-01FF-46E3-AD03-AC9AE7CC6499}" srcOrd="0" destOrd="0" presId="urn:microsoft.com/office/officeart/2005/8/layout/pyramid3"/>
    <dgm:cxn modelId="{0E9CEC46-6A2F-404B-AEBD-EB2085E888B4}" type="presParOf" srcId="{AB527D6F-17B4-448C-B602-BC1BB0528671}" destId="{8553567E-080D-46FC-92CA-0AA0D8235FB4}" srcOrd="1" destOrd="0" presId="urn:microsoft.com/office/officeart/2005/8/layout/pyramid3"/>
    <dgm:cxn modelId="{B33A6318-CD5F-4EC9-B7D9-E09B44A58AD4}" type="presParOf" srcId="{FBBBF0EA-9BE5-4770-A4EA-B2D500A0770F}" destId="{76035FAB-EA97-4FB1-A16F-691D0B454AD9}" srcOrd="2" destOrd="0" presId="urn:microsoft.com/office/officeart/2005/8/layout/pyramid3"/>
    <dgm:cxn modelId="{1EDF2E19-05A0-4784-8DB4-55FBE48DDDFE}" type="presParOf" srcId="{76035FAB-EA97-4FB1-A16F-691D0B454AD9}" destId="{F83E5B1F-67FB-4CBC-B639-5382AF4A1ED9}" srcOrd="0" destOrd="0" presId="urn:microsoft.com/office/officeart/2005/8/layout/pyramid3"/>
    <dgm:cxn modelId="{20F29C08-E89B-41E7-BB82-5D0013B92DEF}" type="presParOf" srcId="{76035FAB-EA97-4FB1-A16F-691D0B454AD9}" destId="{D2333D25-7C0E-4127-9756-0C3051658652}" srcOrd="1" destOrd="0" presId="urn:microsoft.com/office/officeart/2005/8/layout/pyramid3"/>
    <dgm:cxn modelId="{C1EFE1C9-EFE4-413B-8D4B-AE5DB6993426}" type="presParOf" srcId="{FBBBF0EA-9BE5-4770-A4EA-B2D500A0770F}" destId="{413D021B-4529-4B86-A7C0-7E46DB233CD4}" srcOrd="3" destOrd="0" presId="urn:microsoft.com/office/officeart/2005/8/layout/pyramid3"/>
    <dgm:cxn modelId="{E7093AA8-B77B-48E4-AE8D-DE72E7A5B8B6}" type="presParOf" srcId="{413D021B-4529-4B86-A7C0-7E46DB233CD4}" destId="{79EEEC23-87FC-4F32-9BE2-9C33632A2C22}" srcOrd="0" destOrd="0" presId="urn:microsoft.com/office/officeart/2005/8/layout/pyramid3"/>
    <dgm:cxn modelId="{B14809A9-EC1D-44CD-85B4-16FDEB40FCC1}" type="presParOf" srcId="{413D021B-4529-4B86-A7C0-7E46DB233CD4}" destId="{B892237A-CCC7-4E70-AF3D-FF9F4E700B6D}" srcOrd="1" destOrd="0" presId="urn:microsoft.com/office/officeart/2005/8/layout/pyramid3"/>
    <dgm:cxn modelId="{75C274BE-F69F-4C3F-ACC4-F8C5EC7DAB87}" type="presParOf" srcId="{FBBBF0EA-9BE5-4770-A4EA-B2D500A0770F}" destId="{DE23959A-17EC-48B9-B6EB-11FB74494D2F}" srcOrd="4" destOrd="0" presId="urn:microsoft.com/office/officeart/2005/8/layout/pyramid3"/>
    <dgm:cxn modelId="{BDC61DB3-4E48-4B63-87CA-F4209F89AEED}" type="presParOf" srcId="{DE23959A-17EC-48B9-B6EB-11FB74494D2F}" destId="{959A2CD3-6AEA-4BE3-8FD2-81CD292BFB35}" srcOrd="0" destOrd="0" presId="urn:microsoft.com/office/officeart/2005/8/layout/pyramid3"/>
    <dgm:cxn modelId="{F5CC8BDB-EBE1-4A10-BF67-AEF68B72C8B9}" type="presParOf" srcId="{DE23959A-17EC-48B9-B6EB-11FB74494D2F}" destId="{C968811A-C84E-4622-B9C6-E1911E46D719}" srcOrd="1" destOrd="0" presId="urn:microsoft.com/office/officeart/2005/8/layout/pyramid3"/>
    <dgm:cxn modelId="{8B535C07-75CD-43E7-97A7-F411FEE11683}" type="presParOf" srcId="{FBBBF0EA-9BE5-4770-A4EA-B2D500A0770F}" destId="{EEF75982-0736-4E0B-ACD4-DC1750CC803D}" srcOrd="5" destOrd="0" presId="urn:microsoft.com/office/officeart/2005/8/layout/pyramid3"/>
    <dgm:cxn modelId="{BD2C74DD-EF3E-41E4-9509-132C0C26348F}" type="presParOf" srcId="{EEF75982-0736-4E0B-ACD4-DC1750CC803D}" destId="{6BE07225-2DB6-4099-B8D9-A74D2EE7EF24}" srcOrd="0" destOrd="0" presId="urn:microsoft.com/office/officeart/2005/8/layout/pyramid3"/>
    <dgm:cxn modelId="{6453C5E1-60F0-4D27-8208-9B01DA595082}" type="presParOf" srcId="{EEF75982-0736-4E0B-ACD4-DC1750CC803D}" destId="{79E03BBB-36E2-478A-827B-15673AE573C8}" srcOrd="1" destOrd="0" presId="urn:microsoft.com/office/officeart/2005/8/layout/pyramid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3EF80-B76E-4744-8838-47D10935FBAB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C7391-8B3B-405D-9481-E7029D81DE7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3F01F-8E82-4D85-B88B-DE55BBCDA71D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tr-TR" smtClean="0"/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28FB22-5648-4B0C-8A1F-3781BDA8B97D}" type="slidenum">
              <a:rPr lang="tr-TR" altLang="tr-TR" sz="1200">
                <a:latin typeface="Calibri" pitchFamily="34" charset="0"/>
              </a:rPr>
              <a:pPr algn="r"/>
              <a:t>5</a:t>
            </a:fld>
            <a:endParaRPr lang="tr-TR" altLang="tr-TR" sz="1200">
              <a:latin typeface="Calibri" pitchFamily="34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94212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A1AD18-FCBF-4C5F-8550-1E4C2BD1560C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tr-T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8294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42EAB8-5794-4E7E-A7FF-74E73BD9F282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tr-T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8499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52D8C-8576-425B-896D-84F6904672C6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tr-T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8602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0191C-3E7E-4924-893E-B77BD6411357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tr-T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8704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C0B229-2FFA-4D5C-871F-B62039ED32C9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6066A-3C84-44DE-8023-3B47FC680CE2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tr-T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CFC2F3-F4C5-4269-8E8B-B0EADB9FF757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tr-T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7168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EA8912-A02A-44B5-8C71-78B87FB2BA1A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04452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AFC543-CEBA-453F-98C2-94C07330EFD0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9011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68192-A5D4-4549-8D22-738E995AEE31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9114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EEB14-1268-4168-8FDB-E58F634DEF7E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9216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755E62-D751-4B04-A016-831340FA6FA1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tr-T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9318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9D3BF4-5DD7-4377-8D46-A1971F4601D6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D5ADB-7E5E-456C-B8FA-DD5855488F8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5B2607-B57D-4B3A-AE96-B3F7F3AAD84D}" type="datetimeFigureOut">
              <a:rPr lang="tr-TR" smtClean="0"/>
              <a:pPr/>
              <a:t>15.02.2018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5AAE9E-3B1E-45A8-86C4-EBC092635CFF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CAcQjRxqFQoTCJnZ0tjmw8cCFcvuGgodkEUExQ&amp;url=http://www.radikal.com.tr/cevre/bm_atik_sular_milyonlarca_cocugu_olduruyor-987095&amp;ei=fSXcVdmmOMvda5CLkagM&amp;psig=AFQjCNEhPJfOdMGnce6xM0wepJtpIYj5eQ&amp;ust=1440577244751307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CAcQjRxqFQoTCKjA_b_jw8cCFUHUGgod6IcOcA&amp;url=http://cigdemomeroglu.blogspot.com/2010/08/yaz-gunu-hasta-mi-olurmus-insan.html&amp;ei=JCLcVaieNsGoa-iPuoAH&amp;psig=AFQjCNEUqKeBsEUk6QPhFqxTRG_Dq4YR1w&amp;ust=1440576391166236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www.google.com.tr/url?sa=i&amp;rct=j&amp;q=&amp;esrc=s&amp;source=images&amp;cd=&amp;cad=rja&amp;uact=8&amp;ved=0CAcQjRxqFQoTCOfjiL7uyMcCFYeJGgoddz4EWQ&amp;url=http://www.trendce.com/cop-kovalari/&amp;ei=wMzeVeeDFoeTavf8kMgF&amp;psig=AFQjCNGkDmMw7aKOkZBKpTw_MP9qXl8S8w&amp;ust=1440751118696672" TargetMode="Externa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CAcQjRxqFQoTCPHeyIXsw8cCFYJ-GgodYqYJpg&amp;url=http://restopos.com.tr/satis-noktasi-sistemleri/erp-entegrasyon/&amp;ei=GivcVfHpEoL9aeLMprAK&amp;psig=AFQjCNHh9HTifsz05whJhWLGdRSQJ9X53g&amp;ust=1440578710222841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tr/url?sa=i&amp;rct=j&amp;q=&amp;esrc=s&amp;source=images&amp;cd=&amp;cad=rja&amp;uact=8&amp;ved=0CAcQjRxqFQoTCLiu5NnDxscCFcdcGgodAkEIlA&amp;url=https://onurilhan.wordpress.com/2011/08/01/baliklar-su-icer-mi/&amp;ei=dJPdVbikEce5aYKCoaAJ&amp;psig=AFQjCNG98hS-mt3nfitWC1QkoPij-I0YeA&amp;ust=1440670919969936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www.google.com.tr/url?sa=i&amp;rct=j&amp;q=&amp;esrc=s&amp;source=images&amp;cd=&amp;cad=rja&amp;uact=8&amp;ved=0CAcQjRxqFQoTCIO81KjAxscCFctJGgod-mEOmw&amp;url=http://dilerce.blogcu.com/masa-ustu-resmi/8830668&amp;ei=54_dVcOsOsuTafrDudgJ&amp;psig=AFQjCNFa6YgZ0-09JRkbWtChX-Uvgtxk1Q&amp;ust=144067002814620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.tr/url?sa=i&amp;rct=j&amp;q=&amp;esrc=s&amp;source=images&amp;cd=&amp;cad=rja&amp;uact=8&amp;ved=0CAcQjRxqFQoTCKuM0ZrCxscCFccTGgodby4NXg&amp;url=https://kureselgelisim.wordpress.com/tag/uluslararasi-iliskiler/page/2/&amp;ei=45HdVeuOGcenaO_ctPAF&amp;psig=AFQjCNFGOIXH6vRBdo93NgZUJiU0HHqyIg&amp;ust=1440670521499189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www.google.com.tr/url?sa=i&amp;rct=j&amp;q=&amp;esrc=s&amp;source=images&amp;cd=&amp;cad=rja&amp;uact=8&amp;ved=&amp;url=http://www.adresimiz.com/resim/deniz_manzarasi.html&amp;ei=KpHdVZXXH4ansAHKyabgBA&amp;psig=AFQjCNGvxVoD5A78Bhs0hsqFjhbQB-_iEw&amp;ust=1440670378833981" TargetMode="Externa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hyperlink" Target="http://images.google.com.tr/imgres?imgurl=http://www.resimsakla.com/data/media/471/White-Westinghouse-Buzdolabi.jpg&amp;imgrefurl=http://www.resimsakla.com/r-beyaz-esya-resimleri-470-buzdolabi-resimleri-471-white-westinghouse-buzdolabi-5336.htm&amp;h=450&amp;w=450&amp;sz=9&amp;hl=tr&amp;start=2&amp;usg=__eWaxIyqZlP4qv_K2SGQOmcmtbFg=&amp;tbnid=HjFi1jUtLtRmHM:&amp;tbnh=127&amp;tbnw=127&amp;prev=/images?q=BUZDOLABI&amp;gbv=2&amp;hl=t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7.jpeg"/><Relationship Id="rId4" Type="http://schemas.openxmlformats.org/officeDocument/2006/relationships/image" Target="../media/image43.jpeg"/><Relationship Id="rId9" Type="http://schemas.openxmlformats.org/officeDocument/2006/relationships/hyperlink" Target="http://images.google.com.tr/imgres?imgurl=http://www.webhazine.com/wp-content/uploads/2007/09/utu.jpg&amp;imgrefurl=http://www.webhazine.com/index.php/utu-ile-ilgili-pratik-bilgiler.html&amp;h=300&amp;w=400&amp;sz=8&amp;hl=tr&amp;start=6&amp;usg=__okSFQmrkB_GH_5Qi9mhuKOyyxdo=&amp;tbnid=ALm_Oz3DvCQ_ZM:&amp;tbnh=93&amp;tbnw=124&amp;prev=/images?q=%C3%BCt%C3%BC&amp;gbv=2&amp;hl=t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tr/imgres?imgurl=http://www.rehberalem.com/firmalar/22809/urun/buzdolabi_4.jpg&amp;imgrefurl=http://www.rehberalem.com/urun/metin+ticaret/beyaz+esya+bayileri/2287/buzdolabi.html&amp;h=600&amp;w=600&amp;sz=28&amp;hl=tr&amp;start=7&amp;usg=__RiCch1iVW59hKGHMVEQqfRhxgiI=&amp;tbnid=YD7fUqxPlA2GLM:&amp;tbnh=135&amp;tbnw=135&amp;prev=/images?q=buzdolab%C4%B1&amp;gbv=2&amp;hl=tr" TargetMode="Externa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0.jpeg"/><Relationship Id="rId7" Type="http://schemas.openxmlformats.org/officeDocument/2006/relationships/hyperlink" Target="http://www.google.com.tr/url?sa=i&amp;rct=j&amp;q=&amp;esrc=s&amp;source=images&amp;cd=&amp;cad=rja&amp;uact=8&amp;ved=0CAcQjRxqFQoTCO72n8bOxscCFcHXGgodsJwAfg&amp;url=http://tr.clipartlogo.com/premium/detail/cartoon-battery_112538027.html&amp;ei=1J7dVe68BsGva7C5gvAH&amp;psig=AFQjCNHJkXrcxXWTEZNFVhz3KKogWQh3ig&amp;ust=1440673862673156" TargetMode="External"/><Relationship Id="rId2" Type="http://schemas.openxmlformats.org/officeDocument/2006/relationships/hyperlink" Target="http://www.google.com.tr/url?sa=i&amp;rct=j&amp;q=&amp;esrc=s&amp;source=images&amp;cd=&amp;cad=rja&amp;uact=8&amp;ved=&amp;url=http://weili.ooopic.com/weili_10206877.html&amp;ei=45zdVdetA8iksgH2_pmgBQ&amp;psig=AFQjCNHVAkIzJJcvphQko2xQ1Uxff3JcdQ&amp;ust=144067337946731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hyperlink" Target="http://www.google.com.tr/url?sa=i&amp;rct=j&amp;q=&amp;esrc=s&amp;source=images&amp;cd=&amp;cad=rja&amp;uact=8&amp;ved=&amp;url=http://www.uruninceleme.com/?p=1335&amp;ei=BZ7dVaeZGcSbsAHurLrQBA&amp;psig=AFQjCNF-4LZZsrWNd8ymYm-i1ENoxm7iYQ&amp;ust=1440673669755261" TargetMode="Externa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om.tr/url?sa=i&amp;rct=j&amp;q=&amp;esrc=s&amp;source=images&amp;cd=&amp;cad=rja&amp;uact=8&amp;ved=0CAcQjRxqFQoTCJaXqpDRxscCFQI_GgodIacPTA&amp;url=http://www.cumhuriyet.com.tr/haber/cevre/12391/On_ayda_399_ton_atik_pil_toplandi.html&amp;ei=iKHdVZazFIL-aKHOvuAE&amp;psig=AFQjCNGcc2_AX-AJfeZUXYax8w1EI3Y8JQ&amp;ust=1440674536949156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CAcQjRxqFQoTCPna0b_Xw8cCFQaJGgodFv0MyA&amp;url=http://www.sakarya54.net/plastik-ambalaj-atiklari-hakkinda-dogru-bilgiler/&amp;ei=jhXcVfnbOYaSapb6s8AM&amp;psig=AFQjCNEF1vrLy2pTvZo68NHreeyoeChDdQ&amp;ust=1440573174768607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hyperlink" Target="http://www.google.com.tr/url?sa=i&amp;rct=j&amp;q=&amp;esrc=s&amp;source=images&amp;cd=&amp;cad=rja&amp;uact=8&amp;ved=&amp;url=http://www.123rf.com/photo_11912837_an-illustration-of-a-hand-holding-a-bubble-or-crystal-ball.html&amp;ei=paLdVdjyLqfaywOpjoP4DQ&amp;psig=AFQjCNEgGlrD1lVH54icgd-f1LnMtSYFbA&amp;ust=144067485421073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r/url?sa=i&amp;rct=j&amp;q=&amp;esrc=s&amp;source=images&amp;cd=&amp;cad=rja&amp;uact=8&amp;ved=0CAcQjRxqFQoTCPaP3-HvyMcCFcNcGgodM7wNqQ&amp;url=http://tr.clipartlogo.com/premium/detail/sick-person-lying-in-bed_94366861.html&amp;ei=F87eVbaoJcO5abP4tsgK&amp;psig=AFQjCNGiwHvGVP7enrxmRHmF00GZdzrcFA&amp;ust=1440751473111203" TargetMode="External"/><Relationship Id="rId5" Type="http://schemas.openxmlformats.org/officeDocument/2006/relationships/image" Target="../media/image75.jpeg"/><Relationship Id="rId4" Type="http://schemas.openxmlformats.org/officeDocument/2006/relationships/hyperlink" Target="http://www.google.com.tr/url?sa=i&amp;rct=j&amp;q=&amp;esrc=s&amp;source=images&amp;cd=&amp;cad=rja&amp;uact=8&amp;ved=0CAcQjRxqFQoTCOXrofLSxscCFUJNGgodAoAKIQ&amp;url=http://blog.saniter.com.tr/agir-metaller/&amp;ei=YqPdVeWyCcKaaYKAqogC&amp;psig=AFQjCNEkCiUi13LOYuUSeG2zj0dMQPv9Kw&amp;ust=144067497623174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0.jpeg"/><Relationship Id="rId7" Type="http://schemas.openxmlformats.org/officeDocument/2006/relationships/hyperlink" Target="http://www.google.com.tr/url?sa=i&amp;rct=j&amp;q=&amp;esrc=s&amp;source=images&amp;cd=&amp;cad=rja&amp;uact=8&amp;ved=0CAcQjRxqFQoTCMzj08TxyMcCFcfbGgodivcC-A&amp;url=http://www.forumdas.com/konu/akarsu-manzaralari.136778/&amp;ei=88_eVYyeHce3a4rvi8AP&amp;psig=AFQjCNFIcdd7A_JEujdySUOxOmIufyuNEQ&amp;ust=1440751971216120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hyperlink" Target="http://www.google.com.tr/url?sa=i&amp;rct=j&amp;q=&amp;esrc=s&amp;source=images&amp;cd=&amp;cad=rja&amp;uact=8&amp;ved=0CAcQjRxqFQoTCIvs3I3xyMcCFUXbGgodCWEPHg&amp;url=http://bilgifili.com/deniz-suyu-neden-tuzludur/&amp;ei=gM_eVYusEcW2a4nCvfAB&amp;psig=AFQjCNFWbCxwT82d-oiYNOX5B1VSo0mItg&amp;ust=1440751828921812" TargetMode="Externa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rct=j&amp;q=&amp;esrc=s&amp;source=images&amp;cd=&amp;cad=rja&amp;uact=8&amp;ved=0CAcQjRxqFQoTCK3jvp-UxMcCFUi6GgodhCwKSA&amp;url=http://www.akpettekstilhurda.com/Faaliyetler.aspx?id=14&amp;ei=QlXcVa26Bcj0aoTZqMAE&amp;psig=AFQjCNHbrZ613JyxA9A37WA7eXtquketPQ&amp;ust=1440589496297398" TargetMode="External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.tr/url?sa=i&amp;rct=j&amp;q=&amp;esrc=s&amp;source=images&amp;cd=&amp;cad=rja&amp;uact=8&amp;ved=&amp;url=http://www.ustaellerden.com/aksam-yemegi-yemek-karikatur/&amp;ei=GxzcVYGbDMeHaL_WpcAI&amp;psig=AFQjCNGsvPHNxd40FO5jAw_pUChmTjmvoA&amp;ust=144057487543840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://www.google.com.tr/url?sa=i&amp;rct=j&amp;q=&amp;esrc=s&amp;source=images&amp;cd=&amp;cad=rja&amp;uact=8&amp;ved=&amp;url=http://www.tipeez.com/ch/forums/posts.aspx?topicid=89562&amp;pnum=13&amp;ei=lhjcVY6iLse6acbAkeAP&amp;psig=AFQjCNEuevUf68KWTG9beGgYfGRQ6HBfFQ&amp;ust=1440573975120973" TargetMode="Externa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CAcQjRxqFQoTCL_otJytxMcCFYTXGgoduRcAkg&amp;url=http://www.cerkezkoy.bel.tr/File/cevre1(1).html&amp;ei=cm_cVb_nH4Sva7mvgJAJ&amp;psig=AFQjCNEaAYeGBVMFWSVtb390YIZOkkvDLQ&amp;ust=1440596094178844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rct=j&amp;q=&amp;esrc=s&amp;source=images&amp;cd=&amp;cad=rja&amp;uact=8&amp;ved=0CAcQjRxqFQoTCJHQxpmpyccCFUZbGgodHFQDig&amp;url=http://www.clipartpanda.com/categories/clip-art-household&amp;ei=UQrfVdHjHMa2aZyojdAI&amp;psig=AFQjCNFaLunAlQ6xT3JeZgXQAwn1izSWfQ&amp;ust=1440766909671319" TargetMode="External"/><Relationship Id="rId3" Type="http://schemas.openxmlformats.org/officeDocument/2006/relationships/image" Target="../media/image100.jpeg"/><Relationship Id="rId7" Type="http://schemas.openxmlformats.org/officeDocument/2006/relationships/image" Target="../media/image102.gif"/><Relationship Id="rId12" Type="http://schemas.openxmlformats.org/officeDocument/2006/relationships/image" Target="../media/image105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r/url?sa=i&amp;rct=j&amp;q=&amp;esrc=s&amp;source=images&amp;cd=&amp;cad=rja&amp;uact=8&amp;ved=0CAcQjRxqFQoTCPiNv7CoyccCFUfbGgodCEEI0Q&amp;url=http://www.ogretmenx.com/gundem/hukumet-alevi-dedesi-yetistirmek-icin-okul-aciyor-h43316.html&amp;ei=dQnfVbj_CMe2a4iCoYgN&amp;psig=AFQjCNFJyB7HaEvtqL92rotJGn0a_OByuQ&amp;ust=1440766695230407" TargetMode="External"/><Relationship Id="rId11" Type="http://schemas.openxmlformats.org/officeDocument/2006/relationships/hyperlink" Target="http://www.google.com.tr/url?sa=i&amp;rct=j&amp;q=&amp;esrc=s&amp;source=images&amp;cd=&amp;cad=rja&amp;uact=8&amp;ved=&amp;url=http://sp.depositphotos.com/15595575/stock-photo-subway-station.html&amp;ei=9w3fVc-jDYqSsgHjj73ABA&amp;psig=AFQjCNFqgWukYFfLwwely0GyoJDYufXy5A&amp;ust=1440767863568437" TargetMode="External"/><Relationship Id="rId5" Type="http://schemas.openxmlformats.org/officeDocument/2006/relationships/image" Target="../media/image101.jpeg"/><Relationship Id="rId10" Type="http://schemas.openxmlformats.org/officeDocument/2006/relationships/image" Target="../media/image104.png"/><Relationship Id="rId4" Type="http://schemas.openxmlformats.org/officeDocument/2006/relationships/hyperlink" Target="http://www.ozsekizler.com/urunler.php" TargetMode="External"/><Relationship Id="rId9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hyperlink" Target="http://www.google.com.tr/url?sa=i&amp;rct=j&amp;q=&amp;esrc=s&amp;source=images&amp;cd=&amp;cad=rja&amp;uact=8&amp;ved=0CAcQjRxqFQoTCOac0_ShxMcCFcgIGgodJiAM9Q&amp;url=http://cambia.pe/category/circulos-home/?uni_p=8388&amp;ei=lmPcVeb5FMiRaKbAsKgP&amp;psig=AFQjCNGAD8CE0WsjbnLkyu9zLvnXfs2UyA&amp;ust=1440592820241488" TargetMode="Externa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19.jpeg"/><Relationship Id="rId2" Type="http://schemas.openxmlformats.org/officeDocument/2006/relationships/hyperlink" Target="http://www.google.com.tr/url?sa=i&amp;rct=j&amp;q=&amp;esrc=s&amp;source=images&amp;cd=&amp;cad=rja&amp;uact=8&amp;ved=0CAcQjRxqFQoTCKqimZmexMcCFcw5Ggod0-oM9Q&amp;url=http://cevredanismanlik.tk/?page_id=24&amp;ei=sV_cVeqFD8zzaNPVs6gP&amp;psig=AFQjCNGNtzBNAvnquGZQXigfq6Ljy95DsQ&amp;ust=144059214680023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r/url?sa=i&amp;rct=j&amp;q=&amp;esrc=s&amp;source=images&amp;cd=&amp;cad=rja&amp;uact=8&amp;ved=0CAcQjRxqFQoTCLKdy9iexMcCFYfSGgodytQBHw&amp;url=http://www.gidagundemi.com/gida-guvenligi/ambalaj/metal-kutu-ambalajlarda-korkutan-sonuclar-h797.html&amp;ei=NmDcVbKqC4ela8qph_gB&amp;psig=AFQjCNHsvXUkbdwuxIAd8ixRAQtZBOYV1g&amp;ust=1440592129168398" TargetMode="External"/><Relationship Id="rId5" Type="http://schemas.openxmlformats.org/officeDocument/2006/relationships/image" Target="../media/image118.jpeg"/><Relationship Id="rId4" Type="http://schemas.openxmlformats.org/officeDocument/2006/relationships/hyperlink" Target="http://www.google.com.tr/url?sa=i&amp;rct=j&amp;q=&amp;esrc=s&amp;source=images&amp;cd=&amp;cad=rja&amp;uact=8&amp;ved=0CAcQjRxqFQoTCLXJ-b6exMcCFcw7Ggod6sAENg&amp;url=http://tr.diystart.com/pencere-ve-cam/nasil-fransiz-pencereleri-yuklemek-icin&amp;ei=AGDcVbXJGcz3aOqBk7AD&amp;psig=AFQjCNEBveUcISL-gTpVJ-TzKrtiwZtY7g&amp;ust=144059222414809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2.jpeg"/><Relationship Id="rId2" Type="http://schemas.openxmlformats.org/officeDocument/2006/relationships/hyperlink" Target="http://www.google.com.tr/url?sa=i&amp;rct=j&amp;q=&amp;esrc=s&amp;source=images&amp;cd=&amp;cad=rja&amp;uact=8&amp;ved=0CAcQjRxqFQoTCOWfnomkxMcCFQrZGgodCp0MWA&amp;url=http://eka4a1.blogspot.com/2014/05/gereksiz-kagit-tuketimini-durdurmaliyiz.html&amp;ei=2mXcVeXKF4qya4q6ssAF&amp;psig=AFQjCNGuK4Qy0ShEfK_ueYTVKIog4G9Dyw&amp;ust=144059370476146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r/url?sa=i&amp;rct=j&amp;q=&amp;esrc=s&amp;source=images&amp;cd=&amp;cad=rja&amp;uact=8&amp;ved=0CAcQjRxqFQoTCPSFsoalxMcCFYU9Ggod32sGyQ&amp;url=http://www.enerjimuhendisleri.com/tr/tag/taner-yildiz/&amp;ei=4GbcVfSVNIX7aN_XmcgM&amp;psig=AFQjCNGQQzdALlvYzOPAls9SsGxqzmdKfQ&amp;ust=1440593992603753" TargetMode="External"/><Relationship Id="rId5" Type="http://schemas.openxmlformats.org/officeDocument/2006/relationships/image" Target="../media/image121.jpeg"/><Relationship Id="rId4" Type="http://schemas.openxmlformats.org/officeDocument/2006/relationships/hyperlink" Target="http://www.google.com.tr/url?sa=i&amp;rct=j&amp;q=&amp;esrc=s&amp;source=images&amp;cd=&amp;cad=rja&amp;uact=8&amp;ved=0CAcQjRxqFQoTCM3G2eykxMcCFQO2GgodHD0BbQ&amp;url=http://www.onurenerji.com.tr/enerji-verimliligi/enerji-tasarrufu-icin-oneriler/&amp;ei=qmbcVc3JO4Psapz6hOgG&amp;psig=AFQjCNGkrVVmCqlC4b0xx0LwYL4Y6CUtfw&amp;ust=1440593900427748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CAcQjRxqFQoTCLLgvo-pxMcCFQpcGgod78kL4w&amp;url=http://www.mizanoil.com/&amp;ei=JWvcVfK5KYq4ae-Tr5gO&amp;psig=AFQjCNGQPgV5X5HMH8NYgGvBmwI8kAshJQ&amp;ust=1440595045580160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www.google.com.tr/url?sa=i&amp;rct=j&amp;q=&amp;esrc=s&amp;source=images&amp;cd=&amp;cad=rja&amp;uact=8&amp;ved=0CAcQjRxqFQoTCOru-tnAxscCFcnbGgodVr0E0w&amp;url=http://www.emlakbulten.com/yeni-yasam-trendleri-ekolojik-yapilar/&amp;ei=T5DdVaqLFcm3a9b6kpgN&amp;psig=AFQjCNFa6YgZ0-09JRkbWtChX-Uvgtxk1Q&amp;ust=1440670028146206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3100408"/>
          </a:xfrm>
        </p:spPr>
        <p:txBody>
          <a:bodyPr>
            <a:normAutofit/>
          </a:bodyPr>
          <a:lstStyle/>
          <a:p>
            <a:r>
              <a:rPr lang="tr-TR" sz="6000" b="1" dirty="0" smtClean="0"/>
              <a:t>DİLOVASI BELEDİYESİ </a:t>
            </a:r>
            <a:br>
              <a:rPr lang="tr-TR" sz="6000" b="1" dirty="0" smtClean="0"/>
            </a:br>
            <a:endParaRPr lang="tr-TR" sz="6000" b="1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000372"/>
            <a:ext cx="6400800" cy="2143140"/>
          </a:xfrm>
        </p:spPr>
        <p:txBody>
          <a:bodyPr>
            <a:normAutofit/>
          </a:bodyPr>
          <a:lstStyle/>
          <a:p>
            <a:r>
              <a:rPr lang="tr-TR" b="1" i="1" dirty="0" smtClean="0">
                <a:solidFill>
                  <a:schemeClr val="tx1"/>
                </a:solidFill>
              </a:rPr>
              <a:t>Çevre Koruma ve Kontrol Müdürlüğü</a:t>
            </a:r>
            <a:endParaRPr lang="tr-TR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ybike.oncel\Desktop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14290"/>
            <a:ext cx="1428760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450850" y="528638"/>
            <a:ext cx="82438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altLang="tr-TR" b="1">
                <a:solidFill>
                  <a:srgbClr val="FF0000"/>
                </a:solidFill>
                <a:latin typeface="Calibri" pitchFamily="34" charset="0"/>
              </a:rPr>
              <a:t>Bitkisel atık yağlar nerelerde çıkar?</a:t>
            </a:r>
          </a:p>
          <a:p>
            <a:endParaRPr lang="tr-TR" altLang="tr-TR" b="1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Lokanta, fastfood, hazır yemek sanayi, otel/motel ve evlerde ortaya çıkmaktadır.</a:t>
            </a:r>
          </a:p>
        </p:txBody>
      </p:sp>
      <p:pic>
        <p:nvPicPr>
          <p:cNvPr id="8195" name="Picture 7" descr="resim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0763" y="2451100"/>
            <a:ext cx="3490912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976313" y="5641975"/>
            <a:ext cx="2900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Patates Kızartması </a:t>
            </a:r>
          </a:p>
        </p:txBody>
      </p:sp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5106988" y="5641975"/>
            <a:ext cx="2671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Sebze Kızartması</a:t>
            </a:r>
          </a:p>
        </p:txBody>
      </p:sp>
      <p:pic>
        <p:nvPicPr>
          <p:cNvPr id="8198" name="Picture 6" descr="HPIM11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025" y="2436813"/>
            <a:ext cx="4198938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3"/>
          <p:cNvSpPr txBox="1">
            <a:spLocks noChangeArrowheads="1"/>
          </p:cNvSpPr>
          <p:nvPr/>
        </p:nvSpPr>
        <p:spPr bwMode="auto">
          <a:xfrm>
            <a:off x="527050" y="5980113"/>
            <a:ext cx="8015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Atık yağlar, evsel atık su  kirliliğinin %25’ini oluşturur. </a:t>
            </a:r>
          </a:p>
        </p:txBody>
      </p:sp>
      <p:sp>
        <p:nvSpPr>
          <p:cNvPr id="9219" name="Text Box 20"/>
          <p:cNvSpPr txBox="1">
            <a:spLocks noChangeArrowheads="1"/>
          </p:cNvSpPr>
          <p:nvPr/>
        </p:nvSpPr>
        <p:spPr bwMode="auto">
          <a:xfrm>
            <a:off x="236538" y="493713"/>
            <a:ext cx="61833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FF0000"/>
                </a:solidFill>
                <a:latin typeface="Calibri" pitchFamily="34" charset="0"/>
              </a:rPr>
              <a:t>Bitkisel atık yağların zararları:</a:t>
            </a:r>
          </a:p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Bitkisel atık yağları, lavabolara döktüğümüz zaman,</a:t>
            </a:r>
          </a:p>
        </p:txBody>
      </p:sp>
      <p:pic>
        <p:nvPicPr>
          <p:cNvPr id="9220" name="Resim 9" descr="D:\SERAP\Çevre hizmetleri görevlendirme\atık yağ lavoba 1 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2454275"/>
            <a:ext cx="44878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1" descr="http://i.radikal.com.tr/644x385/2010/03/22/fft5_mf391249.Jpe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0475" y="2725738"/>
            <a:ext cx="347503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0-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3300" y="488950"/>
            <a:ext cx="206692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Line 8"/>
          <p:cNvSpPr>
            <a:spLocks noChangeShapeType="1"/>
          </p:cNvSpPr>
          <p:nvPr/>
        </p:nvSpPr>
        <p:spPr bwMode="auto">
          <a:xfrm flipH="1">
            <a:off x="6662738" y="889000"/>
            <a:ext cx="952500" cy="974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9224" name="Line 9"/>
          <p:cNvSpPr>
            <a:spLocks noChangeShapeType="1"/>
          </p:cNvSpPr>
          <p:nvPr/>
        </p:nvSpPr>
        <p:spPr bwMode="auto">
          <a:xfrm>
            <a:off x="6619875" y="908050"/>
            <a:ext cx="995363" cy="9763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resi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392488"/>
            <a:ext cx="3392488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303213" y="174625"/>
            <a:ext cx="862012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BİTKİSEL ATIK YAĞLAR</a:t>
            </a:r>
          </a:p>
          <a:p>
            <a:pPr>
              <a:spcBef>
                <a:spcPct val="50000"/>
              </a:spcBef>
            </a:pP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Bitkisel atık yağ nedir?</a:t>
            </a:r>
          </a:p>
          <a:p>
            <a:pPr>
              <a:spcBef>
                <a:spcPct val="50000"/>
              </a:spcBef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Yüksek sıcaklık altında okside olmuş tekrar kullanımı sağlık açısından uygun olmayan kullanılmış kızartma yağlarıdır. </a:t>
            </a:r>
            <a:b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</a:br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Ayrıca kullanım süresi geçmiş olan bitkisel yağlar da bunun içindedir. </a:t>
            </a:r>
          </a:p>
        </p:txBody>
      </p:sp>
      <p:pic>
        <p:nvPicPr>
          <p:cNvPr id="7172" name="Picture 8" descr="kızartmalık atık yağ ile ilgili görsel sonu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3521075"/>
            <a:ext cx="3697288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220663" y="300038"/>
            <a:ext cx="47323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rgbClr val="0033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Bitkisel atık yağlar, drenaj sistemine sıvanır, kanalizasyon borusu içindeki atıkların yapışmasına ve zamanla borunun daralmasına neden olur. </a:t>
            </a:r>
          </a:p>
        </p:txBody>
      </p:sp>
      <p:pic>
        <p:nvPicPr>
          <p:cNvPr id="10243" name="Picture 5" descr="0-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7988" y="371475"/>
            <a:ext cx="3128962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1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1038" y="3182938"/>
            <a:ext cx="3973512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3657600"/>
            <a:ext cx="24415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Line 8"/>
          <p:cNvSpPr>
            <a:spLocks noChangeShapeType="1"/>
          </p:cNvSpPr>
          <p:nvPr/>
        </p:nvSpPr>
        <p:spPr bwMode="auto">
          <a:xfrm flipH="1">
            <a:off x="6575425" y="1216025"/>
            <a:ext cx="952500" cy="974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6554788" y="1216025"/>
            <a:ext cx="995362" cy="9763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96863" y="300038"/>
            <a:ext cx="8397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Atık yağlar su yüzeyini kaplayarak havadan suya oksijen transferini önler.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3" y="1216025"/>
            <a:ext cx="244316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6" descr="hayvan-resimleri%20(4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4825" y="1216025"/>
            <a:ext cx="251936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balik-resimleri%20(15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5188" y="1292225"/>
            <a:ext cx="2366962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296863" y="3675063"/>
            <a:ext cx="83978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Deniz, akarsu ve göllerimiz oksijensiz kaldığı için balık ve  kuşlar ve diğer canlılar yaşamlarını kaybederler.</a:t>
            </a:r>
          </a:p>
        </p:txBody>
      </p:sp>
      <p:pic>
        <p:nvPicPr>
          <p:cNvPr id="11271" name="Picture 10" descr="kuş resmi öl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4649788"/>
            <a:ext cx="344646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1" descr="ölen balı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649788"/>
            <a:ext cx="348456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49225" y="244475"/>
            <a:ext cx="8626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Bitkisel Atık Yağların İnsan Sağlığına Olan Zararları Nelerdir ?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200025" y="2513013"/>
            <a:ext cx="48085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tr-TR" altLang="tr-TR" b="1" dirty="0" smtClean="0">
                <a:solidFill>
                  <a:srgbClr val="000099"/>
                </a:solidFill>
                <a:latin typeface="Calibri" pitchFamily="34" charset="0"/>
              </a:rPr>
              <a:t>.</a:t>
            </a:r>
            <a:r>
              <a:rPr lang="tr-TR" b="1" dirty="0" smtClean="0">
                <a:latin typeface="Georgia" pitchFamily="18" charset="0"/>
              </a:rPr>
              <a:t> 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B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it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k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isel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yağlar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yüksek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s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ı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cakl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ı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kta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klayl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ı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kla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okside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olmakta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kullan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ı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m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öomürlerini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tamamlad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ı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ktan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sonra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ekotoksik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özellikler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göster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erek insan sağlığına zarar vermektedir.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tr-TR" b="1" dirty="0" smtClean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smtClean="0">
                <a:solidFill>
                  <a:srgbClr val="002060"/>
                </a:solidFill>
                <a:latin typeface="+mj-lt"/>
              </a:rPr>
              <a:t>*Evsel </a:t>
            </a:r>
            <a:r>
              <a:rPr lang="tr-TR" b="1" dirty="0" err="1" smtClean="0">
                <a:solidFill>
                  <a:srgbClr val="002060"/>
                </a:solidFill>
                <a:latin typeface="+mj-lt"/>
              </a:rPr>
              <a:t>atıksu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 kirliliği oluşturarak kanalizasyon sistemlerini yıkamakta ve arıtma tesislerinde hasarlara yol açmaktadırlar.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tr-TR" b="1" dirty="0" smtClean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smtClean="0">
                <a:solidFill>
                  <a:srgbClr val="002060"/>
                </a:solidFill>
                <a:latin typeface="+mj-lt"/>
              </a:rPr>
              <a:t>*1 </a:t>
            </a:r>
            <a:r>
              <a:rPr lang="tr-TR" b="1" dirty="0" err="1" smtClean="0">
                <a:solidFill>
                  <a:srgbClr val="002060"/>
                </a:solidFill>
                <a:latin typeface="+mj-lt"/>
              </a:rPr>
              <a:t>lt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 atık yağ 1 milyon </a:t>
            </a:r>
            <a:r>
              <a:rPr lang="tr-TR" b="1" dirty="0" err="1" smtClean="0">
                <a:solidFill>
                  <a:srgbClr val="002060"/>
                </a:solidFill>
                <a:latin typeface="+mj-lt"/>
              </a:rPr>
              <a:t>lt</a:t>
            </a:r>
            <a:r>
              <a:rPr lang="tr-TR" b="1" dirty="0" smtClean="0">
                <a:solidFill>
                  <a:srgbClr val="002060"/>
                </a:solidFill>
                <a:latin typeface="+mj-lt"/>
              </a:rPr>
              <a:t> içme suyunu kirletmektedir.</a:t>
            </a: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171450" y="981075"/>
            <a:ext cx="8397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Yağların tekrar tekrar yemeklerde kullanılması ve kızartma yapılması sağlık açısından çok tehlikelidir. </a:t>
            </a:r>
          </a:p>
        </p:txBody>
      </p:sp>
      <p:pic>
        <p:nvPicPr>
          <p:cNvPr id="12293" name="Picture 11" descr="http://www.lezzet.com.tr/images/news/1a5413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1700" y="4429125"/>
            <a:ext cx="213677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http://3.bp.blogspot.com/_kdo-3elbVQg/TGowK3hzi3I/AAAAAAAAACw/hWd5tAezz68/s1600/img_82349_herkes-hasta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013" y="1866900"/>
            <a:ext cx="29781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altLang="tr-TR"/>
          </a:p>
        </p:txBody>
      </p:sp>
      <p:pic>
        <p:nvPicPr>
          <p:cNvPr id="13315" name="Picture 5" descr="yag_icen_kad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1530350"/>
            <a:ext cx="43434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4800600" y="1600200"/>
            <a:ext cx="41910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Her gün bir paket cips tüketen bir çocuk yılda </a:t>
            </a:r>
            <a:r>
              <a:rPr lang="tr-TR" altLang="tr-TR" sz="2400" b="1" u="sng" dirty="0">
                <a:solidFill>
                  <a:srgbClr val="000099"/>
                </a:solidFill>
                <a:latin typeface="Calibri" pitchFamily="34" charset="0"/>
              </a:rPr>
              <a:t>9 litre kızartma yağı içmiş oluyor. </a:t>
            </a:r>
          </a:p>
          <a:p>
            <a:pPr>
              <a:spcBef>
                <a:spcPct val="50000"/>
              </a:spcBef>
            </a:pPr>
            <a:endParaRPr lang="tr-TR" altLang="tr-TR" b="1" u="sng" dirty="0">
              <a:solidFill>
                <a:srgbClr val="000099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tr-TR" altLang="tr-TR" b="1" dirty="0">
              <a:solidFill>
                <a:srgbClr val="000099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tr-TR" altLang="tr-TR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500034" y="5357826"/>
            <a:ext cx="828680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Ülkemizde</a:t>
            </a:r>
            <a:r>
              <a:rPr lang="tr-TR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özellikle</a:t>
            </a: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kızartma</a:t>
            </a:r>
            <a:r>
              <a:rPr lang="tr-TR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işlemlerinden</a:t>
            </a: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sonra</a:t>
            </a: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 350 bin ton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civarında</a:t>
            </a: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kızartmalık</a:t>
            </a: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atık</a:t>
            </a: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bitkisel</a:t>
            </a: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yağ</a:t>
            </a: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+mj-lt"/>
              </a:rPr>
              <a:t>oluştuğu</a:t>
            </a:r>
            <a:r>
              <a:rPr lang="tr-TR" sz="2400" b="1" dirty="0" smtClean="0">
                <a:solidFill>
                  <a:srgbClr val="002060"/>
                </a:solidFill>
                <a:latin typeface="+mj-lt"/>
              </a:rPr>
              <a:t> belirtilmektedir.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nizi_damla_yag_ile_kirleten_adam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00034" y="1071546"/>
            <a:ext cx="8229600" cy="3969068"/>
          </a:xfrm>
          <a:ln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5 Yuvarlatılmış Çapraz Köşeli Dikdörtgen"/>
          <p:cNvSpPr/>
          <p:nvPr/>
        </p:nvSpPr>
        <p:spPr>
          <a:xfrm>
            <a:off x="2014538" y="5876925"/>
            <a:ext cx="7129462" cy="79216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  <a:latin typeface="Georgia" pitchFamily="18" charset="0"/>
              </a:rPr>
              <a:t>Kullanılmış kızartmalık yağlar yer altı sularının kirlenmesine neden olmaktadır.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19088" y="225425"/>
            <a:ext cx="3740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Siz ne yapabilirsiniz?</a:t>
            </a:r>
            <a:endParaRPr lang="tr-TR" altLang="tr-TR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96863" y="727075"/>
            <a:ext cx="61833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Mutfaklarımızdan çıkan kızartmalık atık yağları lavabo, çöp kovası ve  toprağa  dökmeyelim.</a:t>
            </a:r>
            <a:r>
              <a:rPr lang="tr-TR" altLang="tr-TR" sz="2400" b="1" u="sng" dirty="0">
                <a:solidFill>
                  <a:srgbClr val="000099"/>
                </a:solidFill>
                <a:latin typeface="Calibri" pitchFamily="34" charset="0"/>
              </a:rPr>
              <a:t> </a:t>
            </a:r>
          </a:p>
          <a:p>
            <a:pPr>
              <a:buFontTx/>
              <a:buChar char="•"/>
            </a:pPr>
            <a:endParaRPr lang="tr-TR" altLang="tr-TR" sz="2400" b="1" u="sng" dirty="0">
              <a:solidFill>
                <a:srgbClr val="000099"/>
              </a:solidFill>
              <a:latin typeface="Calibri" pitchFamily="34" charset="0"/>
            </a:endParaRPr>
          </a:p>
          <a:p>
            <a:pPr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Kullanılmış pet şişe,  kavanoz vb. kaplarda biriktirelim. </a:t>
            </a:r>
          </a:p>
          <a:p>
            <a:pPr eaLnBrk="0" hangingPunct="0"/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pPr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Daha sonra alınması için bulunduğunuz</a:t>
            </a:r>
          </a:p>
          <a:p>
            <a:pPr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bölgede ilçe belediyesini veya </a:t>
            </a:r>
          </a:p>
          <a:p>
            <a:pPr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Büyükşehir Belediyesini arayalım. </a:t>
            </a:r>
          </a:p>
          <a:p>
            <a:pPr>
              <a:buFontTx/>
              <a:buChar char="•"/>
            </a:pPr>
            <a:endParaRPr lang="tr-TR" altLang="tr-TR" b="1" u="sng" dirty="0">
              <a:solidFill>
                <a:srgbClr val="000099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endParaRPr lang="tr-TR" altLang="tr-TR" b="1" u="sng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4340" name="Picture 6" descr="0-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2875" y="484188"/>
            <a:ext cx="2519363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8"/>
          <p:cNvSpPr>
            <a:spLocks noChangeShapeType="1"/>
          </p:cNvSpPr>
          <p:nvPr/>
        </p:nvSpPr>
        <p:spPr bwMode="auto">
          <a:xfrm flipH="1">
            <a:off x="7185025" y="1195388"/>
            <a:ext cx="1023938" cy="7858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42" name="Line 9"/>
          <p:cNvSpPr>
            <a:spLocks noChangeShapeType="1"/>
          </p:cNvSpPr>
          <p:nvPr/>
        </p:nvSpPr>
        <p:spPr bwMode="auto">
          <a:xfrm>
            <a:off x="7283450" y="1203325"/>
            <a:ext cx="954088" cy="763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pic>
        <p:nvPicPr>
          <p:cNvPr id="14343" name="Resim 12" descr="D:\SERAP\Çevre hizmetleri görevlendirme\bitkisel atık yağ biriktirme kablar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522663"/>
            <a:ext cx="1754188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3" descr="atık yağ toplama bidonları ile ilgili görsel sonuc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0" y="4725988"/>
            <a:ext cx="3951288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 descr="http://www.trendce.com/wp-content/uploads/mavi-cop-kovalari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53263" y="3009900"/>
            <a:ext cx="1662112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Line 8"/>
          <p:cNvSpPr>
            <a:spLocks noChangeShapeType="1"/>
          </p:cNvSpPr>
          <p:nvPr/>
        </p:nvSpPr>
        <p:spPr bwMode="auto">
          <a:xfrm flipH="1">
            <a:off x="7308850" y="3522663"/>
            <a:ext cx="1023938" cy="7858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47" name="Line 9"/>
          <p:cNvSpPr>
            <a:spLocks noChangeShapeType="1"/>
          </p:cNvSpPr>
          <p:nvPr/>
        </p:nvSpPr>
        <p:spPr bwMode="auto">
          <a:xfrm>
            <a:off x="7407275" y="3530600"/>
            <a:ext cx="954088" cy="763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Pictur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9638" y="2670175"/>
            <a:ext cx="20796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94A348"/>
            </a:outerShdw>
          </a:effectLst>
        </p:spPr>
      </p:pic>
      <p:sp>
        <p:nvSpPr>
          <p:cNvPr id="15363" name="AutoShape 13" descr="data:image/jpeg;base64,/9j/4AAQSkZJRgABAQAAAQABAAD/2wCEAAkGBhQQEBQUEBIWFRUUFBQQFxYUDxUUFRUVFBQVFBQUFhUXHCYeFxkjGRQUHy8gIycpLCwsFR4xNTAqNSYrLCkBCQoKDgwOGg8PGiwkHyQtKSosLCwsLCksLCksLCkpKSwsLCksLCksLCwqLCwpLCwsLywsKSwsLCwsKSwsKSwsLP/AABEIAQMAwgMBIgACEQEDEQH/xAAcAAACAwEBAQEAAAAAAAAAAAAAAwQFBgEHAgj/xABREAABAwICBQcGCAoIBQUAAAABAAIDERIEIQUGEzFBIlFhcYGRoQcUkpOx0RUyQlNUcsHSQ1JigpTD0+Hi8BYzRIOio7LCI2OE1PEXJFVzhf/EABoBAQADAQEBAAAAAAAAAAAAAAACAwQFAQb/xAA2EQACAQMCBAMFBgYDAAAAAAAAAQIDERIhUQQxQbETcZFSYaHB8BQiI4Gi4QUyQlNi8TSS0f/aAAwDAQACEQMRAD8A8fQu0RRd+xiOIXaIolgcQu0RRLA4hdoiiWBxC7RNwsF8jW/jOa3dXeaILiUL0KXVXDudRj5BRreRA0yk1rnWlKnmGSlYfUyE0/8AbYxx55Dsx4MyUFUi1f5EXI8zQvWsdqpGWC6BzbRQAvmOXW1uax+smgmRRXMAaQc6vNxG7IOAJ3rzxYt2QUrmVQu0RRWWJHELtEUSwOIXaIolgcQu0RRLA4hdoiiWBxC7RCWB90RRMtRarsSFxdEUTLUWpiLi6IomWotTEXF0RRMtRamIuLopmicNtJmCrRnU3uo2gzPWehR7VYaA0HLjMQyGFpLnEdTQCKuPV7lGUbJtnlz0fCTRigkxBJtBIjgA7Lj7VZkxAAbTEDPhLDn2WqVhvJHDhmB8ssxcKZtexhrxpaKgdqlRav4YgND5hTMDavGf5pouQ501yk/Qk1LYjYgMoOVid1craU6S2hWH1r0ftNoGNDqAuBc4tI6cyc8jvK3el9HwyUbIZH0FoAnlG786hWT1v1OacKZMOZHltHbN8gdawEXloOe4DIVU6coXWvwIao8voiiZai1dbElcXRFEy1FqYi4uiKJlqLUxFxdEUTLUWpiLi7UWplqLUxFxdEJlqExFxtqLU+xFi04mfIRai1PsRYmIyEWotT7EWJiMhFqLU+xdjgLiA0EkkAACpJOQAHE1TEZC8PhXSOaxjS5ziGtaBUkncAF+gvJxqbHo7D3ygbd4DnEkVGWTRzAV9pSPJrqJHg4TJO0OmeKOdUEM54mEb6bnEbzlmArjTmGaXVaA2lPi18c1weL4pVHhDl3NUI46s+NKaZaaskaRzHfRUb4iTWNwd20PcrR+DjkbkS0jg8F7Ox4FR2qPHoOoc6oo2pNgc40G+mWZ/nJYVZHrTK/zWQu+I6p/JVpLoh7Irt5GdOYdaiR6XEYIYKnnca07K0VZp7S8hw0rbjVzOBzJqKDvop2b0IOx55rpq4IH7WIUjkJq35t54fVPDtHMsxavS9LRyynDwlgaye1jnPdRz2sAL3tZvDMsnHeSKLE6Z0M7DSWuBoc2kilR09I3H94Xa4OtmsZc+5TK8eZVWotT7EWLfiRyEWotT7EWJiMhFqLU+xFiYDIRai1PsRYmIyEWoT7EJiMh+zRs1J2aNmtOJlzI2zRs1J2aNmmIzI2zRs1J2aNmmIzI2zV1qhod2JxFjCW2i6SRuRiYcuSeEjsw3mzPBQ8JgXzSMiiaXSSOsY0cTSufMABUk5ACq901T1Yh0dhmQi1zzy5ZCP6yRw5TurgBwAXK/iVfw4+HHm+fka+Hjf70uR8wteyNrII32NAa1rWOLQBuzpmVCxDZz+DkH90/3LaDEZckg/ne9Kl0lbkfaF86m9ja3HqYcsl3Fj/Vvr7F9RYuaEZGRrRnRzDaOf4zcluhiXH5Pio+KxeRa8AhwtINCCDkQRuIS7eliN4rqZPDaemmrsuXTe7ZgtbTndQjsFSeAUHTWmonkOcxrpmZXO+I3OoD2tPLIOYaTlU9R30cYa0ABoAFABQADmAGQUSfSoYbaDqBFF6m3okRk0tWzyuTTUtJDBC+ad4IdMYnPdnzNDa0HAZALz/TsuJa6uJZMHfjTMc2o3U5Qp3L9LOxxI/es9rPomHFR2Ti5oddaHuaCRuraRXepxnKMk4nsXDqeCQOD2gj/wAL72a02u2hWYd8csQDWuOzk3AXfIfQcSAQeqvFUWzX1HCVvHp3fPqYKywlpyI2zRs1J2aNmteJTmRtmjZqTs0bNMRmRtmjZqTs0bNMRmRtmhSdmhMRkStmjZqVskbNW2M9yLs0bNStkjZJYXIuzRYpWyUTSTrYyOLqMHbvPcoTahFyJR+80kbHUWRmHidiCKyy1YznbEHUr0XOFeprelaMazVdygR21WawzGQwNura1jADuOTRuHNVSsFhxI2+pDTn09o4LlKhCV5z5vqTqVpco8kaF2nGj5Siyawi7Ikqmngjrk49qro8pd/Bzq/VFVOHC03qV+JJmqfrIeHtUV+nnud8ZZ+fEAnekNlo6tVdHhILWxHKT6mqdph3F57yo/wmbt/iqF+IrucltlINaqa4WKI6vqaz4WI+V4qLiNKE8T3rP+dk8Uqac0zPivFwkT1ZbhrPidtA+N3EZdBGbSO0BZLQmL2jLXfGb4j+fsVpjsR0+KzejpNniaHcXFp6nfyO5UVYLhqkJx5PR/I6FOOdKUXzWqNFs0bNStkjZLqWMORF2aNmpWzRsksMiLs0bNStkjZJYXIuzQpWyQlhkStmjZqVs0bNSKMiLs0bNStmjZoMiLs1XaYjyZ9b3K72agaZh5AdT4rgekVqMu0hU11emy6hL8RFxpGQebsqflt7rmK40Znh8vyx4lY1uKldE1rowYw0EFtHOoWjfVw4U4KXgsWGNIYJhUWkWB7SPq3Ch6QQs7p3hb3ljiTcS7lkVqBUnqG9RYZg60jgzEHsDRT2lQTNsyaCQZEZw5AH84rmg7HlzWFznWkAHIWkUctCilEY2Vxcsuauo2g4JruO1cK9AY4rMYshr3Bxc0g0It3LsekORZeS2taEmlSKE9yunHJKzJYaEsT9K0TqeZh1Myxx/wAxrVixO2ubj3Kxg0yBE6O8lrqbxuoa5dwXlWOVrbhwZO0ObnkHmqrbWWNrMMwgAElZAYlgOUjh1BfeJxjHMoZ3noLVCcLzUrjDUTj3gxg8biO6izzv67tapU8tRvySdFRbTEsbzvb3A1PgCub/ABB5KEd5L5nRoRwTk9mbkxo2albNGzXWOFkRdmjZqVs0bNBkRdmjZqVs0bNBkRdmhStmhD3IlbNGyUnZo2aXKbkbZI2Sk7NGzS4uRtkoGm4awOFaVLBWgNKvbzq42agaec1mGlL91h3b6nJtPzqKuq/uS8mWUn9+PmiNq/gWiNt7Yzv/AAAcd57lc24cDONvqY/tCy+q8r2R3Gbkk8lrnA5HjQCu+vOtPFpAHjGesO+4ufBuUE1c21k1N6lZjMThQfij1Mf2AKvfjsMPitp1MA9iu8TG1x/BeiT/ALQoOI0TduMQ/NW2Dj1uVpoqXYnDn5A9FfG3w/Bg7lMfq87g6PuPuSTq1J+NH3FXqUdyd47imHDk/ECnYbCQOOTGns/ekN1cl54/8XuTW6EmG6SMen7l5KUXyYbW5fYXVvDO3wjx96+NYdXsLFFVsTQab6n3qnGi5x/aIx+dJ91Ix2jJy3OdjugPefa1ZVCWSefcLzM/iYGAZBc1OaDiW89JP9OXgvrG6OkaDmD0D/wpeoETTK4k8oR8kdbqPPs9JZuK+9xFJeb7G29qE3e5sdkjZKTs0bNdS5wrkbZI2Sk7NFiXFyNskbJSdmjZpcXI2yQpOzQlxck7NGzT7EWKnIruI2aLE+xFi9yFxGzVZrHO2LDue9tzWuYSKA15beBV1Yq7WGBrsLNtKWhhdnuq3lDxA71VVd4SS2ZbRaVSN90U+rusOGbG2oDTn+DHOVpsNrNhvxx6H7lgtBaGimjyZIKEirHAjfzFWo1PYdz5R/c3ewrPCFKUFk+i5HSqxips1OI1gw53Pb6P7lVYrScR3OHYqSXVIjdI/tgeFCm1fe3def7pwWinRprkynGL6l1LjG8CO9L87HOFQO0VIPkv9WV8eYSfiv8AVuWpRiTwW5o48WOhTIZ21zaO9ZfDxSMz2ZPXG5TY8bMN0P8AlOUKkNjzBbmxwjYnb4x3lI1giijZVrKZc6zfwnieETh1RO9yTpLSOIkZR8b+vZOH2LNGjJSvfTzPFArtJ4oEGnNzpHk+FcUPqSexiiY6N4aatcMuLSFdeTTA1fJIfksDAPrmpPczxWbi3lxNNLpf5G12hw02bnZo2afYixdDI4FxFiNmn2IsTIXEbNGzT7EWJkLiLEJ9iEyFyRYixOsRYs+RXcTYixOsRYmQuJsVJrkGjBSbQkNrHUtAJptGbgVobFU61YYOwctSG0aH1IDhyHB1CDka0pTpVdV3g0tmXUHarFvddzIasSQsY1zZA12+pgjLt54kLUjTRdvxDT1xx+5ZXQzg2IVgglpUEiQMdkTwcFYs0ph6crCkdVrvEOXlKlDFNR6Lkl/s6tbJyerLaXSRcKGRhH1GD/SKqM94PFvY949jkmLSGDO+GTsY796c3HaO+VDMOw+5TdKH9t+iK1luxRI/mWX764COc+ul++pYxmiuLJx2Fd860V/zx2FRtT/ty/6k7T9oitIrx9dL99SYSOfvkkP+9c850XwM/cfcj4RwPydp20Rwg+UH6EXnuW2HlqKB0Y64w495zUTTEOzFdpd7PaoQ03hgcq/z1KNpfWLDvZSp5tyQpSUlZaeRXZt6lRpLSdGuADMwRmwE5jgd4UfyYPJneOGxP+GRtP8AUe9V+kMdHQ0aTkeNFdeSrAkull4BoiHW51x8GjvVXFpLiKePvNcvu8LO/uN9YixOsRYtORwLibEWJ1iLEyFxNiLE6xFiZC4mxCdYhMhcfai1OsRYs+RETai1OsRYmQE2rN+UI26PlJrS6KtD/wAxq1Vio9dcIX4GUN3ix+8DJr2k7+iqhUleDS2Zfw7SrQvuu553q5iXNaCzEvYDnaYGvFT03LSxY+U/2mE/XwTv9pVfqRh43NtxMsEVMg2XDi45kHlXt/mvb6HhtVMM4VBjf0xs90qyqrRjFKSmvr3nfqxbk/5fr8jHR4s31kfh3N5m4d8Z9Itf7FNGMwx+NE09Uo+3CrR4jU6Dgx3qXH2SBRH6pQje13qnj9apqrRfJz9UUPTnj6FPtcEd8XdK3/twuVwXzR9ZH+xVm/VeD8v0HftF8/0aw/O/0T99W5Q9qp6nma/xK2zB8Iu+SP8AZL5dh4T8SFlfypG/ZGrdmrWH4F/d/EpcOreH4mTsAHvUJTgv6pjO/SJmWaCxDjyYMFTpEpNOYkcV9aQ0NJGOXDgmdW1P+wrax6Dg4Pm7bfcl6T1ehkZRz5DToCo8dJ6zlYkk30X1+Z5LpfD0Dg92GAtOUccpOYPPTNWXkqnqZmA1bYx+6nKDnNrv5iO5W+ser+FZE9zpKFrcquY3cOYDM+3nVb5JsKP+K9taBkbCSPlFznEDsA7wpOcZVYOLb58yVf8A4s7+7ub61FqdYixbcj50Tai1OsRYmQE2otTrEWJkBNqE6xCZAdai1OsRYs2RKwm1FqdYixMhYTas/r2D5jIBxdG09ILxUeC01izuv8JOAlI+S6NxyrQCRtTTtUZS0Zfw6/Fj5ruea6PxEjG0fhdqw1cCWvzBz5JblRWWjsfhnvDX4UQ/lOxUrGj0Wk+CvtUsHM7DxujxbWAtFGnDNeBzipcHGnWtNFhsVxxcDuvBPr/hmWfx6sVaLZ35YNu9vVozw0XhSKsxkX1W6TeKdsgaF9t0W35OKP5ul4P2q0Zhm4zwnqw0rf1xS3YZ/F8R/uZPtcUVau/6n6fsVt0l0/UUXwU/hiZuzSeHP69d+CZeGIxPZjoD+uVu7Bnnh9U5fLsCTww564nfdUvFrb/p/Y8yp7fqKtuip/pGJ7cZB+1X23RctaeczV6cbAP1isRo/nbh/VH9mmNwIAHJw5PGsVB2cgqLq1t/0/se3pfTKnF4R8bauxLndHwlhwe50gHcqV+l4XMc0ySttqCZZGAn6rml1w6QtxE17fijDD0x7Il3HOkcN2H9OX9kq3WrW5/D9iSVP6Z4jpOaKRv/AAmPJIJq6RxLTnvFMzlXKozGfNtvJHiCY54yAA0xyDdWrgWOr6tvipOtMbxBIXPiDQxxo18pJ5JyFQAo3kfgyncAQLYRU89ZTT2HtViqSnUUpP4WI8Vi+Gkktut+p6Dai1OsRYtWR87YTai1OsRYmQsJtRanWIsTIWE2oTtmhMhYfauWp1iLFnyLsRVqLU2xFiZDEVas/ryD5k/lWgujBNacm8E50NAaAdq0tiodeJ3xYNzonFrhJFmADkXUNQciDuIORqmRbRX4kfNHnWg52xEmOWVnKdnGYi0iteUxwotdhNYxTlTXfXwgae+NwCzejNQn4qNsoxDGF7Q+ghcPjCtKtf8AYr3Rvk3xkOcWkWNrz4e/wfVQlxCStb68ztypRlzkcxWuMTSR5xhx9aLED2PUYa5xH+0YX08Q32hXB1Y0gN+PwrvraNhP6pfB1exo3yaPd9bRbK+DFFcVL2e//h59npdZdis/pZH8/hf0mQf7Cvoazs+ew36Y79mrH4BxPymaMd16LP2BdGgJeOH0Wf8A86RS+1T9juR+z0fa7EAazR8ZsP8Apn8C7/SiEb58P+l/wqadXH/RtFH/AKCQL5Oq7zuwuiv0GT7Qo/ap+z3Pfs9L2uxFGtkHz+G/Sj91IxutuHAyxGGJ/wDte/wBCsDqpL9H0X2YL3xlRNI6nYkisY0dF9XBRnxMBT7TLnZfE9XDUr8+xidZdamTRuYyZrrhQhkBAI5rnZ+K13kcxIdh5mAfFkY+tM+WwtofV+KotO6uYmKF5fiI3ARuLmxsdGDQEkUY1oOXOKdCvfI066PEkAAVh3dUi8VSUp3Z5xUILh2o7r5HoVq5anWIsV2RwcRVqLU2xFiZDEVai1NsRYmQxFWridYupkMRtqLU61FqoyNOAm1Fqdai1MhgJtWN8q8jmaPq2v8AXxXU4tFxp3hq3FqxflRkJw8UIoNtLQuduaGsO8/Jq57RVE7ltCP4iMZqlrA9kbQJG2gkUluYQOADgKceK9E0bp4PApK3sN472rx3EaOna51sEjBX4rKzNaN9A8A5dqimEk8sW85MefdRdBUIVIrW35I3yim7nvDsa/gLukMf9oSzj5Pmj6LvcvLsLqphHtBOlI2kitPN5G06M3BfUep5dM1mHxD8REQb5MO0t2fAVMjhGd+4PrkdypdGmucvWLQUPeelu0q8b4X9kb/ur4+GT8y/1b/urNHyWNG7SE3q/wCNdHkz5tITeh/Gq7UN/gzzD/LsaT4ZPzLvQf8AdXRpZ3zL/VyfdWdb5ND/APJTD80/fWfj1XkGIdHLjJYAM2HETPYZRzstcWHdwdxClGNGXJ/BjB79j0VuPefwLx1sk+4o+OxD6HLuY8nxAHissNRmcdJF3Vin/vWc1g0BHG+jsS6nOaye0BThRhJ6P4P5kWlfn9fkN150u7ZObUCuRBkZdQ5GjASePOtD5FJg7DYhoHxZWGvOHR0Hdb4lYPEaKwrWPpLK8hri22ABt1Mq8o0FehbfyGSDZ4pvG6F/YWvG7rHiqa+k1btYsqxXgNL3HpdqLU61FqqyOVgJtRanWotTIYCbUWp1qLUyGAm1CdahMhgNtRanWrtipua8BFiLE+xFiXGAi1eX+W64twzRWg20hoCakbJoBA4ZnevV7V5T5acXLFPgjGciJQQQCHcuLKhHSFKL1LqELTRktD4jFWjYvuANKO2cgFOa4hwV4NaMbGM2DLpxDR/hfRQMNpIONZMMytKVa1zD1ksIU7D4d7qBtXXVoC8jcCaZ8aAr6Fxi9ZxXw7lcpO+glvlHxAJujB6L5SPFy+3+U2Yj4lp+rcO45jvVPidDy1JsNCecH2FQJcG5tK7zuA3lWKjwr10Jamvj8oc/GKv/AE0n2OTv/UKX5r/Il+8s/oqJxe1sk8zGk0Nji4jqbXPOi1I1UYanz3Fbq5wvHtKy1nw1N2kvgz2MZS5dyI7yiyj8GB1wyfeXWeUv8aMO6LaN7jU17VDxmhozkMbOc6ctjwKd6qMZqk9oLontkaN9OSR0kH3qcKfCz5r1TXc81Rq4/KFdkIGjtDfE7lW6wa7yjMwhtebEE7/qAe1V2jcKQ5oLmg5ZF7QfatHpnVUSND5nlrbQ4BpFSM86503HhwXk6fDU5WsiKlK9+h5zpLWCSXI5DPK97sjv+O53gtf5CpicTiG8Ng00HRLTtOajTYnA4dtI8DtHUzdNJI/ubUNHcVeeR/TUuKxk9WMZEyAANjjDWtO1FgHHdesHG842jZa/LY2aSpSS9x6nYi1PsRYufcw4CLUWp9iLEuMBFiLE+1FiXGAi1dTbF1LjA/Nvw7iPpE3r5Pej4dxH0ib18nvUFC+xwjsWk74dxH0ib18nvR8O4j6RN6+T3qChMI7AnfDuI+kTevk96TiJJsSQHSPkLauaJJC7PKoF5oK0Hco6+4ZS1wI3hVVqSlTkkuhKDtJM2OjcDkDM6RlQCHMw7ZGUplUNcHA9G9PIN9Inh7aZudAW/wCEuPiq/RUonjEkJOWT2g0e089BvaeDh4JplddSju2q4q4p83fy0t2v8SUqPTT5krHuZS10zA48bX3U6OI7lUu0UZZY2hwo8hgeS4MqcqFxAz961ehNVW4mQMebT8cm0GjRmd++uQXpOA0BFG2wMDhSnLaCOxtKBZZ8dbktS6nw+nMzWq/kwbAWyvlJcMxQNt3cQ4ElaebAsaaF7ieYBv2qbFgWRijG29AeWjuGSkNd1elVc2dSU3eTN0YRSsjI6wapvlYThni6h5L27+otXk2IgkbK5ryGuZyXOZJVoJ4V5+hfobEYNsgo8VHEXOAPWAaFV+N1Vw8kWz2TGN5mMa0doAoVo4fiXS96KqnD5cjxjRD2w5l0Zk4Po4u9Jx39VFfjSImdZJIyPjdIHkV6banmz3L41y1OZhKPZ8Ujnzr1c3Drpvqsu/FckAGnRvHccgukq0KqulYwSpOL11LTWGWCBpInhldQ5MilrWmW/p5qrEQ4ySIkxGSAPANGyOYSM6Ehp565dKvcPJJLII2B8riDSOIG485IbQBvOXZLP4icvcXEUrw5gMgFq4SOdW71UV1t1JySjDRcyT8O4j6RN6+T3o+HcR9Im9fJ71BQuvhHYoJ3w7iPpE3r5Pej4dxH0ib18nvUFCYR2BO+HcR9Im9fJ70fDuI+kTevk96goTCOwJ3w7iPpE3r5PehQV1MI7A4hCFIAhCEAJc7iGmm+hp3FMUXST6MpzkZ9Vfes3Fzwoyfu76FlJXmkSNFSlrd7KDMAuGZ767ldaN0g+6ra0ruD608VkYYHuHJz7RVfcTJGHJp9FfOxzUetvLQ2zjFvoe4aD1mbFRwuDqUNYq5ZHcXK9j8oI4nvh/jX52k0vMOJHUKL5GncQPwr/TKyyppPW/oSjGVtGfpWPXsHiPUH9omjXZnOPUn76/NLdaMUBQTyemV9DWvFfPyem73qGMCWNTc/Sx12Z+MPUu++vka6g7nNP9yfvr81nWvFfPyem73r5OsmKP4eX1jkwi+XY9tU3P0JpXSbca22StPycPU7+dz1Wf0KgLa8s13l4iYKdmfZULwd+Pncc5HnreT9qbjWzRkB7z6ZIVsac1/Lf0K3BN6tH6T0S7CYJtscjY6kE0lhFaU3gvJO7ieJXh+s8DGY3ECIgs2rywggi1xuAqOatOxY4yO5ye0q2wTCGcrfU7+w/auh/C5Y1nF31XUr4iDUEPQhC+jMIIQhACEIQHULi6gIPnLufwCPOXc/gFxC5XiT3fqa8Vsd85dz+AR5y7n8AuITxJ7v1GK2O+cu5/AJOJmJGfsCELPxM5Om02TppKSEF5ByX2zHPG55HauoWHh6klomzRKKfNCJJiTUlfBkKEK+U5bhJHztCi8riFmzluTsdDypDJT/ACAhCvpTluQkkMilNR1jgFeSu2k8bX5g0FKAZdiEKdSclF6vkymyyRZYaNsdljGCpdU7NpOXMSKjsWdxGkXvkeXEZOpkxoyHQAhCx8HJ+Je+v+y2oliz485dz+AR5y7n8AuIXa8Se79TLitjvnLufwCPOXc/gFxCeJPd+oxWx3zl3P4BHnLufwC4hPEnu/UYrY75y7n8AuIQniT3fqMVsf/Z"/>
          <p:cNvSpPr>
            <a:spLocks noChangeAspect="1" noChangeArrowheads="1"/>
          </p:cNvSpPr>
          <p:nvPr/>
        </p:nvSpPr>
        <p:spPr bwMode="auto">
          <a:xfrm>
            <a:off x="76200" y="-1181100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tr-TR" altLang="tr-TR"/>
          </a:p>
        </p:txBody>
      </p:sp>
      <p:sp>
        <p:nvSpPr>
          <p:cNvPr id="15365" name="Rectangle 14"/>
          <p:cNvSpPr>
            <a:spLocks noChangeArrowheads="1"/>
          </p:cNvSpPr>
          <p:nvPr/>
        </p:nvSpPr>
        <p:spPr bwMode="auto">
          <a:xfrm>
            <a:off x="76200" y="342900"/>
            <a:ext cx="66325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Kızartmalık atık yağlar </a:t>
            </a:r>
            <a:r>
              <a:rPr lang="tr-TR" altLang="tr-TR" sz="2400" b="1" dirty="0" err="1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Dilovası</a:t>
            </a:r>
            <a:r>
              <a:rPr lang="tr-TR" altLang="tr-TR" sz="2400" b="1" dirty="0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Belediyesi </a:t>
            </a:r>
            <a:endParaRPr lang="tr-TR" altLang="tr-TR" sz="2400" b="1" dirty="0">
              <a:solidFill>
                <a:srgbClr val="0000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tr-TR" altLang="tr-TR" sz="2400" b="1" dirty="0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ile protokolü bulunan lisanslı </a:t>
            </a:r>
          </a:p>
          <a:p>
            <a:pPr algn="just"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firmalar tarafından atık yağ bidonları ile </a:t>
            </a:r>
          </a:p>
          <a:p>
            <a:pPr algn="just"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toplanmaktadır. </a:t>
            </a:r>
            <a:r>
              <a:rPr lang="tr-TR" altLang="tr-TR" sz="2400" b="1" dirty="0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Ayrıca ilçemizde bazı muhtarlık, okullar olmak üzere farklı noktalara,  kızartmalık atık yağ toplanması için bidonlar  yerleştirilmiştir. </a:t>
            </a:r>
          </a:p>
          <a:p>
            <a:pPr algn="just" eaLnBrk="0" hangingPunct="0"/>
            <a:endParaRPr lang="tr-TR" altLang="tr-TR" sz="2400" b="1" dirty="0">
              <a:solidFill>
                <a:srgbClr val="0000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6" name="Picture 16" descr="http://restopos.com.tr/wp-content/uploads/2013/08/tokalasma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4675" y="466725"/>
            <a:ext cx="1719263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atık yag toplama aracı ile ilgili görsel sonuc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857496"/>
            <a:ext cx="4398402" cy="34199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7500" y="746125"/>
            <a:ext cx="8597900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Çevre ; </a:t>
            </a: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İnsanların ve diğer tüm canlıların birlikte yaşadıkları  ortamdır.  Tüm canlılar birbirine bağımlıdır,</a:t>
            </a: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2708275" y="227013"/>
            <a:ext cx="3816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altLang="tr-TR" sz="2800" b="1" dirty="0">
                <a:solidFill>
                  <a:srgbClr val="FF0000"/>
                </a:solidFill>
                <a:latin typeface="Calibri" pitchFamily="34" charset="0"/>
              </a:rPr>
              <a:t>Çevre Nedir?</a:t>
            </a:r>
          </a:p>
        </p:txBody>
      </p:sp>
      <p:pic>
        <p:nvPicPr>
          <p:cNvPr id="3076" name="Picture 8" descr="http://img04.blogcu.com/v2/images/orj/d/i/l/dilerce/dilerce_1283886558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7888" y="4029075"/>
            <a:ext cx="34766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http://www.adresimiz.com/resim/resim/deniz.jpgfbf81379f05741eee51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775" y="1601788"/>
            <a:ext cx="3455988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6" descr="https://kureselgelisim.files.wordpress.com/2013/09/yc3b6netim-ac3a7c4b1klama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40275" y="1601788"/>
            <a:ext cx="337343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8" descr="https://onurilhan.files.wordpress.com/2011/08/baliklar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3775" y="4117975"/>
            <a:ext cx="3319463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Yuvarlatılmış Çapraz Köşeli Dikdörtgen"/>
          <p:cNvSpPr/>
          <p:nvPr/>
        </p:nvSpPr>
        <p:spPr>
          <a:xfrm>
            <a:off x="179388" y="1773238"/>
            <a:ext cx="5472112" cy="431958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4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323850" y="836613"/>
            <a:ext cx="8229600" cy="72072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3200" b="1" dirty="0" smtClean="0">
                <a:solidFill>
                  <a:schemeClr val="tx1"/>
                </a:solidFill>
                <a:latin typeface="+mj-lt"/>
              </a:rPr>
              <a:t>ELEKTRONİK  ATIKLAR NELERDİR?</a:t>
            </a:r>
            <a:endParaRPr lang="tr-TR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539750" y="2276475"/>
            <a:ext cx="4895850" cy="3673475"/>
          </a:xfrm>
          <a:prstGeom prst="rect">
            <a:avLst/>
          </a:prstGeom>
        </p:spPr>
        <p:txBody>
          <a:bodyPr/>
          <a:lstStyle/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Büyük Ev Aletleri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Küçük Ev Aletleri;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IT ve İletişim Cihazları;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Tüketici Eğlence Ekipmanları (Örn, Televizyonlar, VCD ve DVD Oynatıcılar, vb)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Aydınlatma Ürünleri Ve Cihazları;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Elektronik Oyuncaklar;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Eğlence ve Spor Aletleri;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Tıbbi Cihazlar;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İzleme ve Kontrol Cihazları;</a:t>
            </a:r>
          </a:p>
          <a:p>
            <a:pPr marL="621792" lvl="1" indent="-228600" fontAlgn="auto">
              <a:spcBef>
                <a:spcPts val="324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Font typeface="Wingdings" pitchFamily="2" charset="2"/>
              <a:buChar char="q"/>
              <a:defRPr/>
            </a:pPr>
            <a:r>
              <a:rPr lang="tr-TR" dirty="0">
                <a:latin typeface="+mj-lt"/>
              </a:rPr>
              <a:t>Jetonla Çalışan Otomatik Makineler, vb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chemeClr val="accent5">
                  <a:lumMod val="25000"/>
                </a:schemeClr>
              </a:buClr>
              <a:buSzPct val="68000"/>
              <a:buFont typeface="Wingdings" pitchFamily="2" charset="2"/>
              <a:buChar char="q"/>
              <a:defRPr/>
            </a:pPr>
            <a:endParaRPr lang="tr-TR" dirty="0">
              <a:latin typeface="Georgia" pitchFamily="18" charset="0"/>
            </a:endParaRPr>
          </a:p>
        </p:txBody>
      </p:sp>
      <p:pic>
        <p:nvPicPr>
          <p:cNvPr id="28678" name="Picture 8" descr="http://www.spotcum.com/Resimler/UrunResimleri/7136170200l_1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00025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" descr="3D Flatscre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2071688"/>
            <a:ext cx="13398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6" descr="http://www.pazarmetre.com/i/ui/300x300/38/383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3500438"/>
            <a:ext cx="121443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0" descr="http://www.linkcenter.com.tr/images/Yazici_HP-LASERJET-M1005_w6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0288" y="3429000"/>
            <a:ext cx="12033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2" descr="http://tbn0.google.com/images?q=tbn:HjFi1jUtLtRmHM:http://www.resimsakla.com/data/media/471/White-Westinghouse-Buzdolabi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13" y="4929188"/>
            <a:ext cx="12096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 descr="http://tbn0.google.com/images?q=tbn:ALm_Oz3DvCQ_ZM:http://www.webhazine.com/wp-content/uploads/2007/09/utu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35825" y="5084763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Yuvarlatılmış Çapraz Köşeli Dikdörtgen"/>
          <p:cNvSpPr/>
          <p:nvPr/>
        </p:nvSpPr>
        <p:spPr>
          <a:xfrm>
            <a:off x="2195513" y="6092825"/>
            <a:ext cx="6948487" cy="6492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i="1" dirty="0">
                <a:solidFill>
                  <a:schemeClr val="tx1"/>
                </a:solidFill>
                <a:latin typeface="+mj-lt"/>
              </a:rPr>
              <a:t>ELEKTRONİK  ATIK TOPLAMA KUTULARI</a:t>
            </a:r>
          </a:p>
        </p:txBody>
      </p:sp>
      <p:pic>
        <p:nvPicPr>
          <p:cNvPr id="6" name="Picture 2" descr="C:\Documents and Settings\Administrator\Desktop\özel seym[1].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44450"/>
            <a:ext cx="4862513" cy="3455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9701" name="Picture 2" descr="Electronics Recycl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3860800"/>
            <a:ext cx="181451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Resim" descr="DSC0042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3688" y="2636838"/>
            <a:ext cx="5005387" cy="3228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Yuvarlatılmış Çapraz Köşeli Dikdörtgen"/>
          <p:cNvSpPr/>
          <p:nvPr/>
        </p:nvSpPr>
        <p:spPr>
          <a:xfrm>
            <a:off x="2771775" y="6092825"/>
            <a:ext cx="6372225" cy="57626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  <a:latin typeface="+mj-lt"/>
              </a:rPr>
              <a:t>ELEKTRONİK  ATIKLARIN TOPLANMASI</a:t>
            </a:r>
          </a:p>
        </p:txBody>
      </p:sp>
      <p:pic>
        <p:nvPicPr>
          <p:cNvPr id="6" name="4 Resim" descr="DSC00324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8263" cy="32845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3" descr="C:\Users\Birol\Desktop\Kartepe Toplantı\KÖRFEZ\temizlik ve görüntü kirliliği foto\DSCN4650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2708275"/>
            <a:ext cx="4968875" cy="3097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341438"/>
            <a:ext cx="8642350" cy="3600450"/>
          </a:xfrm>
        </p:spPr>
        <p:txBody>
          <a:bodyPr/>
          <a:lstStyle/>
          <a:p>
            <a:pPr lvl="2" eaLnBrk="1" hangingPunct="1">
              <a:lnSpc>
                <a:spcPct val="150000"/>
              </a:lnSpc>
              <a:buFontTx/>
              <a:buNone/>
            </a:pPr>
            <a:r>
              <a:rPr lang="tr-TR" altLang="tr-TR" b="1" smtClean="0">
                <a:solidFill>
                  <a:srgbClr val="222268"/>
                </a:solidFill>
                <a:latin typeface="Tahoma" pitchFamily="34" charset="0"/>
              </a:rPr>
              <a:t>	</a:t>
            </a:r>
          </a:p>
          <a:p>
            <a:pPr lvl="2" eaLnBrk="1" hangingPunct="1">
              <a:lnSpc>
                <a:spcPct val="150000"/>
              </a:lnSpc>
              <a:buFontTx/>
              <a:buNone/>
            </a:pPr>
            <a:endParaRPr lang="tr-TR" altLang="tr-TR" b="1" smtClean="0">
              <a:solidFill>
                <a:srgbClr val="222268"/>
              </a:solidFill>
              <a:latin typeface="Tahoma" pitchFamily="34" charset="0"/>
            </a:endParaRPr>
          </a:p>
        </p:txBody>
      </p:sp>
      <p:sp>
        <p:nvSpPr>
          <p:cNvPr id="5" name="4 Yuvarlatılmış Çapraz Köşeli Dikdörtgen"/>
          <p:cNvSpPr/>
          <p:nvPr/>
        </p:nvSpPr>
        <p:spPr>
          <a:xfrm>
            <a:off x="2916238" y="6021388"/>
            <a:ext cx="6192837" cy="6477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  <a:latin typeface="+mj-lt"/>
              </a:rPr>
              <a:t>ELEKTRONİK  ATIK AYRIŞTIRMA TESİSİ</a:t>
            </a:r>
          </a:p>
        </p:txBody>
      </p:sp>
      <p:pic>
        <p:nvPicPr>
          <p:cNvPr id="9" name="10 Resim" descr="C:\Users\exitcom\Pictures\exitcom\1 (4).JPG"/>
          <p:cNvPicPr>
            <a:picLocks noChangeAspect="1" noChangeArrowheads="1"/>
          </p:cNvPicPr>
          <p:nvPr/>
        </p:nvPicPr>
        <p:blipFill>
          <a:blip r:embed="rId3"/>
          <a:srcRect b="12622"/>
          <a:stretch>
            <a:fillRect/>
          </a:stretch>
        </p:blipFill>
        <p:spPr bwMode="auto">
          <a:xfrm>
            <a:off x="0" y="44450"/>
            <a:ext cx="4643438" cy="3287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C:\Users\exitcom\Pictures\Neuer Ordner (4)\Neuer Ordnqer\DSC_1601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2781300"/>
            <a:ext cx="5219700" cy="30241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http://tbn0.google.com/images?q=tbn:YD7fUqxPlA2GLM:http://www.rehberalem.com/firmalar/22809/urun/buzdolabi_4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2060575"/>
            <a:ext cx="17272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Sağ Ok"/>
          <p:cNvSpPr/>
          <p:nvPr/>
        </p:nvSpPr>
        <p:spPr>
          <a:xfrm>
            <a:off x="6402388" y="2997200"/>
            <a:ext cx="977900" cy="48418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32773" name="Picture 2" descr="http://www.birnumaram.com/modules/catalog/products/pr_01_6179_ma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4425" y="2708275"/>
            <a:ext cx="15716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http://farm3.static.flickr.com/2102/2657756631_17a2d8b2c1_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3375" y="4581525"/>
            <a:ext cx="9588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Sağ Ok"/>
          <p:cNvSpPr/>
          <p:nvPr/>
        </p:nvSpPr>
        <p:spPr>
          <a:xfrm>
            <a:off x="6372225" y="5084763"/>
            <a:ext cx="977900" cy="48418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32776" name="Picture 5" descr="http://www.ntvmsnbc.com/news/1801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1725" y="4508500"/>
            <a:ext cx="16922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Yuvarlatılmış Çapraz Köşeli Dikdörtgen"/>
          <p:cNvSpPr/>
          <p:nvPr/>
        </p:nvSpPr>
        <p:spPr>
          <a:xfrm>
            <a:off x="107950" y="1989138"/>
            <a:ext cx="5184775" cy="388778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tr-TR" sz="2400" dirty="0">
                <a:solidFill>
                  <a:schemeClr val="tx1"/>
                </a:solidFill>
                <a:latin typeface="Georgia" pitchFamily="18" charset="0"/>
              </a:rPr>
              <a:t>Buzdolabı gövdesinden ütü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tr-TR" sz="2400" dirty="0">
              <a:solidFill>
                <a:schemeClr val="tx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tr-TR" sz="2400" dirty="0">
              <a:solidFill>
                <a:schemeClr val="tx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400" dirty="0">
              <a:solidFill>
                <a:schemeClr val="tx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400" dirty="0">
              <a:solidFill>
                <a:schemeClr val="tx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tr-TR" sz="1000" dirty="0">
              <a:solidFill>
                <a:schemeClr val="tx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tr-TR" sz="2400" dirty="0">
                <a:solidFill>
                  <a:schemeClr val="tx1"/>
                </a:solidFill>
                <a:latin typeface="Georgia" pitchFamily="18" charset="0"/>
              </a:rPr>
              <a:t>Alüminyum içecek kutularından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dirty="0">
                <a:solidFill>
                  <a:schemeClr val="tx1"/>
                </a:solidFill>
                <a:latin typeface="Georgia" pitchFamily="18" charset="0"/>
              </a:rPr>
              <a:t>	uçak gövdesi</a:t>
            </a:r>
          </a:p>
        </p:txBody>
      </p:sp>
      <p:sp>
        <p:nvSpPr>
          <p:cNvPr id="15" name="14 Yuvarlatılmış Çapraz Köşeli Dikdörtgen"/>
          <p:cNvSpPr/>
          <p:nvPr/>
        </p:nvSpPr>
        <p:spPr>
          <a:xfrm>
            <a:off x="179388" y="908050"/>
            <a:ext cx="8785225" cy="6492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ELEKTRONİK  ATIKLAR NELERE DÖNÜŞÜYOR?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2149475" y="1946275"/>
            <a:ext cx="4929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altLang="tr-TR" sz="3200" b="1" dirty="0">
                <a:latin typeface="Calibri" pitchFamily="34" charset="0"/>
                <a:cs typeface="Arial" charset="0"/>
              </a:rPr>
              <a:t>ATIK PİLLER</a:t>
            </a:r>
            <a:endParaRPr lang="tr-TR" altLang="tr-TR" sz="3200" b="1" dirty="0">
              <a:latin typeface="Calibri" pitchFamily="34" charset="0"/>
            </a:endParaRPr>
          </a:p>
        </p:txBody>
      </p:sp>
      <p:pic>
        <p:nvPicPr>
          <p:cNvPr id="17411" name="Picture 9" descr="batt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96934">
            <a:off x="2052638" y="3429000"/>
            <a:ext cx="23050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72000" y="3429000"/>
            <a:ext cx="2376488" cy="2016125"/>
            <a:chOff x="3312" y="3024"/>
            <a:chExt cx="2448" cy="1475"/>
          </a:xfrm>
        </p:grpSpPr>
        <p:graphicFrame>
          <p:nvGraphicFramePr>
            <p:cNvPr id="17413" name="Object 11"/>
            <p:cNvGraphicFramePr>
              <a:graphicFrameLocks noChangeAspect="1"/>
            </p:cNvGraphicFramePr>
            <p:nvPr/>
          </p:nvGraphicFramePr>
          <p:xfrm>
            <a:off x="3312" y="3024"/>
            <a:ext cx="1584" cy="1331"/>
          </p:xfrm>
          <a:graphic>
            <a:graphicData uri="http://schemas.openxmlformats.org/presentationml/2006/ole">
              <p:oleObj spid="_x0000_s30722" r:id="rId4" imgW="4235450" imgH="3560763" progId="">
                <p:embed/>
              </p:oleObj>
            </a:graphicData>
          </a:graphic>
        </p:graphicFrame>
        <p:graphicFrame>
          <p:nvGraphicFramePr>
            <p:cNvPr id="17414" name="Object 12"/>
            <p:cNvGraphicFramePr>
              <a:graphicFrameLocks noChangeAspect="1"/>
            </p:cNvGraphicFramePr>
            <p:nvPr/>
          </p:nvGraphicFramePr>
          <p:xfrm>
            <a:off x="4176" y="3168"/>
            <a:ext cx="1584" cy="1331"/>
          </p:xfrm>
          <a:graphic>
            <a:graphicData uri="http://schemas.openxmlformats.org/presentationml/2006/ole">
              <p:oleObj spid="_x0000_s30723" r:id="rId5" imgW="4235450" imgH="3560763" progId="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359025" y="436563"/>
            <a:ext cx="4032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Pil nedir ?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11163" y="1139825"/>
            <a:ext cx="81295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Wingdings" pitchFamily="2" charset="2"/>
              <a:buNone/>
            </a:pPr>
            <a:r>
              <a:rPr lang="tr-TR" altLang="zh-CN" b="1" dirty="0">
                <a:solidFill>
                  <a:srgbClr val="000099"/>
                </a:solidFill>
                <a:latin typeface="Calibri" pitchFamily="34" charset="0"/>
              </a:rPr>
              <a:t>	</a:t>
            </a: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Kimyasal enerjiyi elektrik enerjisine dönüştürerek bünyesinde depolayan cihazlara pil denir.</a:t>
            </a:r>
            <a:endParaRPr lang="tr-TR" altLang="zh-CN" sz="24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8436" name="Picture 6" descr="C:\Documents and Settings\serap.erdinc\Desktop\pil resm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" y="2741613"/>
            <a:ext cx="4283075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C:\Documents and Settings\serap.erdinc\Belgelerim\Resimlerim\p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2790825"/>
            <a:ext cx="3500437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84250" y="300038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Piller nerelerde kullanılır?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96863" y="985838"/>
            <a:ext cx="85502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tr-TR" altLang="tr-TR" b="1" dirty="0">
                <a:solidFill>
                  <a:srgbClr val="000099"/>
                </a:solidFill>
                <a:latin typeface="Calibri" pitchFamily="34" charset="0"/>
              </a:rPr>
              <a:t>	</a:t>
            </a: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Radyo, bilgisayar, telefon, el feneri ve fotoğraf makinesi, saat </a:t>
            </a:r>
            <a:r>
              <a:rPr lang="tr-TR" altLang="tr-TR" sz="2400" b="1" dirty="0" err="1">
                <a:solidFill>
                  <a:srgbClr val="000099"/>
                </a:solidFill>
                <a:latin typeface="Calibri" pitchFamily="34" charset="0"/>
              </a:rPr>
              <a:t>vb.günlük</a:t>
            </a: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 hayatımızın pek çok alnında kullanılmaktadır</a:t>
            </a:r>
            <a:r>
              <a:rPr lang="tr-TR" altLang="tr-TR" b="1" dirty="0">
                <a:solidFill>
                  <a:srgbClr val="000099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9460" name="Picture 4" descr="telef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5563" y="4670425"/>
            <a:ext cx="141287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fotograf makine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8088" y="4667250"/>
            <a:ext cx="1873250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Nok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2788" y="2333625"/>
            <a:ext cx="5937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pda-pic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5625" y="2262188"/>
            <a:ext cx="12096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2" descr="http://t1.gstatic.com/images?q=tbn:ANd9GcQ1bZ-V6WilowaJrhUvRVRRwcs_1rR45oEqIzUSiVyPtEXBrKU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9913" y="2262188"/>
            <a:ext cx="23241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4" descr="http://www.whitegadget.com/attachments/toshiba/23221d1231482405-new-toshiba-satellite-e105-s1402-review-computer-laptop-new-toshiba-satellite-e105-s1402-review-computer-lapto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050" y="2149475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http://www.beyoglubeyoglu.com/cesitli_hizmetler/yapi_market/ev_dekorasyonu_mobilya_aksesuar/akilli_matkapla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5625" y="4167188"/>
            <a:ext cx="28384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152400" y="1120775"/>
            <a:ext cx="6697663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tr-T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Pilleri devamlı uzun süre güneş ışığı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tr-T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alan yerlerde tutmayalım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endParaRPr lang="tr-TR" sz="24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endParaRPr lang="tr-TR" sz="24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tr-T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Bir aleti pil takılı iken uzun süreli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tr-T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çalıştırmıyorsak, pilleri aletin içinden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tr-T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çıkaralım </a:t>
            </a:r>
          </a:p>
        </p:txBody>
      </p:sp>
      <p:sp>
        <p:nvSpPr>
          <p:cNvPr id="20483" name="Rectangle 14"/>
          <p:cNvSpPr>
            <a:spLocks noChangeArrowheads="1"/>
          </p:cNvSpPr>
          <p:nvPr/>
        </p:nvSpPr>
        <p:spPr bwMode="auto">
          <a:xfrm>
            <a:off x="485775" y="155575"/>
            <a:ext cx="65833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Pilleri  kullanırken nelere dikkat etmeliyiz…!</a:t>
            </a:r>
          </a:p>
        </p:txBody>
      </p:sp>
      <p:sp>
        <p:nvSpPr>
          <p:cNvPr id="20484" name="AutoShape 7" descr="çizgi film piller ile ilgili görsel sonucu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sp>
        <p:nvSpPr>
          <p:cNvPr id="20485" name="AutoShape 9" descr="çizgi film piller ile ilgili görsel sonucu"/>
          <p:cNvSpPr>
            <a:spLocks noChangeAspect="1" noChangeArrowheads="1"/>
          </p:cNvSpPr>
          <p:nvPr/>
        </p:nvSpPr>
        <p:spPr bwMode="auto">
          <a:xfrm>
            <a:off x="152400" y="-30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pic>
        <p:nvPicPr>
          <p:cNvPr id="20486" name="Picture 17" descr="https://encrypted-tbn1.gstatic.com/images?q=tbn:ANd9GcT-1Wl4XDBtkYaYpD4Klm5wpSo-dEFKdgxxANO5QefCtOUuxDrp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875" y="933450"/>
            <a:ext cx="2100263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4" descr="D:\SERAP\ÇEVRE EĞİTİMİ\internet fot\güneş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7400" y="958850"/>
            <a:ext cx="17462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6" descr="http://www.uruninceleme.com/db/resimler/haber1457_energizer_usb_charger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2425" y="4116388"/>
            <a:ext cx="3576638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8" descr="https://encrypted-tbn1.gstatic.com/images?q=tbn:ANd9GcQkjlVsOvM5NqhEr5prnIjY_UzH5TyDyETkrj7ujtaB4F5pqz9oQA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0425" y="2820988"/>
            <a:ext cx="16017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435225" y="223838"/>
            <a:ext cx="442753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Atık pil nedir ? 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25463" y="1120775"/>
            <a:ext cx="786288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Kullanım ömrünü tamamlamış ve/veya uğramış olduğu</a:t>
            </a: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fiziksel hasar sonucu kullanılamayacak duruma gelmiş</a:t>
            </a: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olan pillere atık pil diyoruz. </a:t>
            </a: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Ø"/>
            </a:pPr>
            <a:endParaRPr lang="en-US" altLang="tr-TR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21508" name="Picture 6" descr="http://www.cumhuriyet.com.tr/Archive/2013/11/23/12391_resource/fft5_mf396154.Jpe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5225" y="2741613"/>
            <a:ext cx="4427538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etin kutusu 1"/>
          <p:cNvSpPr txBox="1">
            <a:spLocks noChangeArrowheads="1"/>
          </p:cNvSpPr>
          <p:nvPr/>
        </p:nvSpPr>
        <p:spPr bwMode="auto">
          <a:xfrm>
            <a:off x="304800" y="344488"/>
            <a:ext cx="869315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  <a:cs typeface="Rod" pitchFamily="49" charset="-79"/>
              </a:rPr>
              <a:t>ATIKLAR</a:t>
            </a:r>
          </a:p>
          <a:p>
            <a:pPr algn="just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cs typeface="Rod" pitchFamily="49" charset="-79"/>
              </a:rPr>
              <a:t>Çevrenin içinde yer alan ve ayrılmaz bir parçası olan atıklar; </a:t>
            </a:r>
          </a:p>
          <a:p>
            <a:pPr algn="just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cs typeface="Rod" pitchFamily="49" charset="-79"/>
              </a:rPr>
              <a:t>kullanılma süresi dolan ve yaşadığımız ortamdan uzaklaştırılması gereken madde veya materyallerdir.</a:t>
            </a: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i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i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  <a:p>
            <a:pPr algn="just"/>
            <a:endParaRPr lang="tr-TR" altLang="tr-TR" b="1" dirty="0">
              <a:solidFill>
                <a:srgbClr val="000099"/>
              </a:solidFill>
              <a:latin typeface="Calibri" pitchFamily="34" charset="0"/>
              <a:cs typeface="Rod" pitchFamily="49" charset="-79"/>
            </a:endParaRPr>
          </a:p>
        </p:txBody>
      </p:sp>
      <p:pic>
        <p:nvPicPr>
          <p:cNvPr id="4099" name="Resim 2" descr="C:\Users\esin.dalgic\Desktop\0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1375" y="2027238"/>
            <a:ext cx="38163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http://sakarya54.net/wp-content/uploads/2015/01/DSC_011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97075"/>
            <a:ext cx="358775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evsel atıklar ile ilgili görsel sonuc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4367213"/>
            <a:ext cx="358775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evsel atıklar ile ilgili görsel sonuc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0475" y="4714875"/>
            <a:ext cx="29781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12850" y="333375"/>
            <a:ext cx="67945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tr-TR" altLang="tr-TR" b="1">
                <a:solidFill>
                  <a:srgbClr val="FF0000"/>
                </a:solidFill>
                <a:latin typeface="Calibri" pitchFamily="34" charset="0"/>
              </a:rPr>
              <a:t>Piller hangi kimyasalları içerir?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96863" y="1133475"/>
            <a:ext cx="5876925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tr-TR" b="1" dirty="0">
                <a:solidFill>
                  <a:srgbClr val="000099"/>
                </a:solidFill>
                <a:latin typeface="Calibri" panose="020F0502020204030204" pitchFamily="34" charset="0"/>
              </a:rPr>
              <a:t>Piller; 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</a:rPr>
              <a:t>kadmiyum, </a:t>
            </a:r>
            <a:r>
              <a:rPr lang="tr-TR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civa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</a:rPr>
              <a:t>, kurşun, çinko, mangan, demir, lityum, nikel, kobalt vb.  </a:t>
            </a:r>
            <a:r>
              <a:rPr lang="tr-TR" b="1" dirty="0">
                <a:solidFill>
                  <a:srgbClr val="000099"/>
                </a:solidFill>
                <a:latin typeface="Calibri" panose="020F0502020204030204" pitchFamily="34" charset="0"/>
              </a:rPr>
              <a:t>metaller   içermektedir.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tr-TR" b="1" dirty="0">
                <a:solidFill>
                  <a:srgbClr val="000099"/>
                </a:solidFill>
                <a:latin typeface="Calibri" panose="020F0502020204030204" pitchFamily="34" charset="0"/>
              </a:rPr>
              <a:t>Kullanılmış bir pil 4 m</a:t>
            </a:r>
            <a:r>
              <a:rPr lang="tr-TR" b="1" baseline="30000" dirty="0">
                <a:solidFill>
                  <a:srgbClr val="000099"/>
                </a:solidFill>
                <a:latin typeface="Calibri" panose="020F0502020204030204" pitchFamily="34" charset="0"/>
              </a:rPr>
              <a:t>3</a:t>
            </a:r>
            <a:r>
              <a:rPr lang="tr-TR" b="1" dirty="0">
                <a:solidFill>
                  <a:srgbClr val="000099"/>
                </a:solidFill>
                <a:latin typeface="Calibri" panose="020F0502020204030204" pitchFamily="34" charset="0"/>
              </a:rPr>
              <a:t> toprağı zehirler. </a:t>
            </a:r>
            <a:endParaRPr lang="tr-TR" b="1" dirty="0">
              <a:solidFill>
                <a:srgbClr val="000099"/>
              </a:solidFill>
              <a:latin typeface="Calibri" panose="020F0502020204030204" pitchFamily="34" charset="0"/>
              <a:cs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endParaRPr lang="tr-TR" b="1" dirty="0">
              <a:solidFill>
                <a:srgbClr val="000099"/>
              </a:solidFill>
              <a:latin typeface="Calibri" panose="020F0502020204030204" pitchFamily="34" charset="0"/>
              <a:cs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tr-TR" b="1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Evsel çöp bidonlarına ve diğer su, toprak</a:t>
            </a: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tr-TR" b="1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gibi doğal alıcı ortama atıldığında insan</a:t>
            </a: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tr-TR" b="1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Sağlığına, su kaynaklarına </a:t>
            </a: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tr-TR" b="1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vb. çevremize çok büyük</a:t>
            </a:r>
          </a:p>
          <a:p>
            <a:pPr marL="342900" indent="-342900"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tr-TR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 zararları olmaktadır.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tr-TR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22532" name="Picture 7" descr="https://encrypted-tbn3.gstatic.com/images?q=tbn:ANd9GcRg_9GU_xNnK9rVrTfw9lOnM7uZLn9n4fl_Cps9gJPQ0rPm64B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0850" y="757238"/>
            <a:ext cx="18605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 descr="http://blog.saniter.com.tr/wp-content/uploads/2015/01/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967038"/>
            <a:ext cx="2411413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https://encrypted-tbn0.gstatic.com/images?q=tbn:ANd9GcSlkIk4ikuD0awSjAMB9Uo0zwVj2h3HVtn7jIjZXo4sehMjm0WW2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4613" y="3978275"/>
            <a:ext cx="2366962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57158" y="357166"/>
            <a:ext cx="65008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6032" algn="just">
              <a:buFont typeface="Wingdings" pitchFamily="2" charset="2"/>
              <a:buChar char="q"/>
              <a:defRPr/>
            </a:pP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*Kullanılmış piller, gelişi güzel çevreye atıldığında zamanla ayrışır ve içindeki ağır metaller su ve toprağa geçer.</a:t>
            </a:r>
          </a:p>
          <a:p>
            <a:pPr marL="365760" indent="-256032" algn="just">
              <a:buFont typeface="Wingdings" pitchFamily="2" charset="2"/>
              <a:buChar char="q"/>
              <a:defRPr/>
            </a:pPr>
            <a:endParaRPr lang="tr-TR" sz="2000" b="1" dirty="0" smtClean="0">
              <a:solidFill>
                <a:srgbClr val="002060"/>
              </a:solidFill>
              <a:latin typeface="+mj-lt"/>
            </a:endParaRPr>
          </a:p>
          <a:p>
            <a:pPr marL="365760" indent="-256032" algn="just">
              <a:buFont typeface="Wingdings" pitchFamily="2" charset="2"/>
              <a:buChar char="q"/>
              <a:defRPr/>
            </a:pP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*Bu maddeler besin zinciri yoluyla vücudumuza girer ve vücudumuzda birikir ve </a:t>
            </a:r>
            <a:r>
              <a:rPr lang="en-US" sz="2000" b="1" dirty="0" err="1" smtClean="0">
                <a:solidFill>
                  <a:srgbClr val="002060"/>
                </a:solidFill>
                <a:latin typeface="+mj-lt"/>
              </a:rPr>
              <a:t>vücutta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+mj-lt"/>
              </a:rPr>
              <a:t>birikerek</a:t>
            </a: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 dolaşım, solunum, bağışıklık ve sinir sisteminde kansere kadar varabilen hastalıklara yol açar.</a:t>
            </a:r>
          </a:p>
        </p:txBody>
      </p:sp>
      <p:pic>
        <p:nvPicPr>
          <p:cNvPr id="3" name="Picture 3" descr="O:\IMG_3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000372"/>
            <a:ext cx="4859337" cy="33512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2" descr="O:\IMG_34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928934"/>
            <a:ext cx="5003800" cy="3573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350" y="376238"/>
            <a:ext cx="546417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Siz ne yapabilirsiniz?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Atık pilleri çöpe ve sokaklara, deniz,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 göl, nehir vb doğal ortamlara 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atmayalım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Atık pilleri evsel kaynaklı atıklardan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ayrı olarak biriktirelim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Biriktirdiğimiz atık pilleri en yakın atık pil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toplama kutularına atalım (metro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istasyonları, muhtarlık, okul, hastane,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bazı siteler, alışveriş merkezleri vb.)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Ayrıca kesinlikle pilleri delmeyelim,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 ezmeyelim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rgbClr val="FFFF00"/>
              </a:buClr>
            </a:pPr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None/>
            </a:pPr>
            <a:endParaRPr lang="en-US" altLang="tr-TR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23555" name="Picture 3" descr="tarpan_copte33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6938963" y="266700"/>
            <a:ext cx="217487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Resim 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822383"/>
            <a:ext cx="1698621" cy="14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8963" y="4067175"/>
            <a:ext cx="21050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 descr="http://nedir.feyzaoyun.com/wp-content/uploads/2015/06/deniz_suyu_okyanus_baliklari_64713_1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5538" y="223838"/>
            <a:ext cx="19256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Düz Bağlayıcı 13"/>
          <p:cNvCxnSpPr/>
          <p:nvPr/>
        </p:nvCxnSpPr>
        <p:spPr>
          <a:xfrm>
            <a:off x="5267325" y="849313"/>
            <a:ext cx="1260475" cy="6429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/>
          <p:cNvCxnSpPr/>
          <p:nvPr/>
        </p:nvCxnSpPr>
        <p:spPr>
          <a:xfrm flipH="1">
            <a:off x="5335588" y="779463"/>
            <a:ext cx="1125537" cy="7016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1" name="Picture 8" descr="http://www.forumdas.com/attachments/akarsu_resmi1-jpg.14190/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26250" y="2208213"/>
            <a:ext cx="2287588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Düz Bağlayıcı 18"/>
          <p:cNvCxnSpPr/>
          <p:nvPr/>
        </p:nvCxnSpPr>
        <p:spPr>
          <a:xfrm>
            <a:off x="7286625" y="892175"/>
            <a:ext cx="1547813" cy="8397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/>
          <p:cNvCxnSpPr/>
          <p:nvPr/>
        </p:nvCxnSpPr>
        <p:spPr>
          <a:xfrm flipH="1">
            <a:off x="7286625" y="757238"/>
            <a:ext cx="1220788" cy="9159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Düz Bağlayıcı 26"/>
          <p:cNvCxnSpPr/>
          <p:nvPr/>
        </p:nvCxnSpPr>
        <p:spPr>
          <a:xfrm>
            <a:off x="7340600" y="2746375"/>
            <a:ext cx="1258888" cy="6413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Bağlayıcı 27"/>
          <p:cNvCxnSpPr/>
          <p:nvPr/>
        </p:nvCxnSpPr>
        <p:spPr>
          <a:xfrm flipH="1">
            <a:off x="7340600" y="2687638"/>
            <a:ext cx="1125538" cy="7000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51692" y="2500306"/>
            <a:ext cx="79350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Tehlikeli madde ile </a:t>
            </a:r>
            <a:r>
              <a:rPr lang="tr-TR" sz="2000" b="1" dirty="0" err="1" smtClean="0">
                <a:solidFill>
                  <a:srgbClr val="002060"/>
                </a:solidFill>
                <a:latin typeface="+mj-lt"/>
              </a:rPr>
              <a:t>kontamine</a:t>
            </a: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 olmuş ambalajlar (boya kutuları, kimyasal kapları, yağ  teneke ve varilleri v.b. kısacası, üzerinde tehlikelilik işareti (yanıcı, parlayıcı, </a:t>
            </a:r>
            <a:r>
              <a:rPr lang="tr-TR" sz="2000" b="1" dirty="0" err="1" smtClean="0">
                <a:solidFill>
                  <a:srgbClr val="002060"/>
                </a:solidFill>
                <a:latin typeface="+mj-lt"/>
              </a:rPr>
              <a:t>toksik</a:t>
            </a: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  çevreye zararlı gibi) bulunan ambalajlar) , Tehlikeli madde ile pislenmiş bez, eldiven, </a:t>
            </a:r>
            <a:r>
              <a:rPr lang="tr-TR" sz="2000" b="1" dirty="0" err="1" smtClean="0">
                <a:solidFill>
                  <a:srgbClr val="002060"/>
                </a:solidFill>
                <a:latin typeface="+mj-lt"/>
              </a:rPr>
              <a:t>üstübü</a:t>
            </a: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 gibi atıklar, Boya ve vernik kalıntıları, Eski piller ve aküler, Organik  bileşikler,  </a:t>
            </a:r>
            <a:r>
              <a:rPr lang="tr-TR" sz="2000" b="1" dirty="0" err="1" smtClean="0">
                <a:solidFill>
                  <a:srgbClr val="002060"/>
                </a:solidFill>
                <a:latin typeface="+mj-lt"/>
              </a:rPr>
              <a:t>Flouresan</a:t>
            </a: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 lambalar,  tıbbi atıklar, kartuş ve tonerler, </a:t>
            </a:r>
            <a:r>
              <a:rPr lang="tr-TR" sz="2000" b="1" dirty="0" err="1" smtClean="0">
                <a:solidFill>
                  <a:srgbClr val="002060"/>
                </a:solidFill>
                <a:latin typeface="+mj-lt"/>
              </a:rPr>
              <a:t>Pestisitler</a:t>
            </a: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, Asbest içeren maddeler,   Filtre tozları, Siyanür içeren sertleştirme tuzları Metal içeren boya ve fosfat çamuru , Yağ içeren kablo atıkları, Fotoğrafçılık endüstrisinden kaynaklanan film banyo suları   gibi atıklara “</a:t>
            </a:r>
            <a:r>
              <a:rPr lang="tr-TR" sz="2000" b="1" i="1" dirty="0" smtClean="0">
                <a:solidFill>
                  <a:srgbClr val="002060"/>
                </a:solidFill>
                <a:latin typeface="+mj-lt"/>
              </a:rPr>
              <a:t>Tehlikeli Atıklar</a:t>
            </a:r>
            <a:r>
              <a:rPr lang="tr-TR" sz="2000" b="1" dirty="0" smtClean="0">
                <a:solidFill>
                  <a:srgbClr val="002060"/>
                </a:solidFill>
                <a:latin typeface="+mj-lt"/>
              </a:rPr>
              <a:t>”  diyoruz.</a:t>
            </a:r>
            <a:endParaRPr lang="tr-TR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1142976" y="714356"/>
            <a:ext cx="642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smtClean="0">
                <a:latin typeface="+mj-lt"/>
              </a:rPr>
              <a:t>TEHLİKELİ  ATIK NEDİR?</a:t>
            </a:r>
            <a:endParaRPr lang="tr-TR" sz="2400" b="1" dirty="0"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1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4925" y="44450"/>
            <a:ext cx="9028113" cy="561657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276600" y="6021388"/>
            <a:ext cx="5795963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i="1" dirty="0">
                <a:solidFill>
                  <a:schemeClr val="tx1"/>
                </a:solidFill>
                <a:latin typeface="+mj-lt"/>
              </a:rPr>
              <a:t>TEHLİKELİ VE KLİNİK ATIK YAKMA TESİSİ</a:t>
            </a:r>
            <a:endParaRPr lang="en-US" b="1" i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 advTm="2704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Yuvarlatılmış Çapraz Köşeli Dikdörtgen"/>
          <p:cNvSpPr/>
          <p:nvPr/>
        </p:nvSpPr>
        <p:spPr>
          <a:xfrm>
            <a:off x="323850" y="836613"/>
            <a:ext cx="8280400" cy="79216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b="1" dirty="0">
                <a:solidFill>
                  <a:schemeClr val="tx1"/>
                </a:solidFill>
                <a:latin typeface="Georgia" pitchFamily="18" charset="0"/>
              </a:rPr>
              <a:t>TIBBİ   ATIKLAR NELERDİR?</a:t>
            </a:r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395288" y="1916113"/>
            <a:ext cx="8280400" cy="396081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dirty="0">
                <a:solidFill>
                  <a:schemeClr val="tx1"/>
                </a:solidFill>
                <a:latin typeface="+mj-lt"/>
              </a:rPr>
              <a:t>Her türlü sağlık kuruluşunda oluşan, hastalardan kaynaklanan kan, idrar, doku ve organ parçaları, ameliyat malzemeleri ve bunların bulaştığı pamuk, iğne, şırınga vb. atıklara </a:t>
            </a:r>
            <a:r>
              <a:rPr lang="tr-TR" sz="2400" b="1" dirty="0">
                <a:solidFill>
                  <a:schemeClr val="tx1"/>
                </a:solidFill>
                <a:latin typeface="+mj-lt"/>
              </a:rPr>
              <a:t>“ </a:t>
            </a:r>
            <a:r>
              <a:rPr lang="tr-TR" sz="2400" i="1" dirty="0">
                <a:solidFill>
                  <a:schemeClr val="tx1"/>
                </a:solidFill>
                <a:latin typeface="+mj-lt"/>
              </a:rPr>
              <a:t>Tıbbi Atık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” diyoruz.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O:\IMG_38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4450"/>
            <a:ext cx="5006975" cy="3384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2" descr="IMG_03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3068638"/>
            <a:ext cx="5148263" cy="2736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4 Yuvarlatılmış Çapraz Köşeli Dikdörtgen"/>
          <p:cNvSpPr/>
          <p:nvPr/>
        </p:nvSpPr>
        <p:spPr>
          <a:xfrm>
            <a:off x="2916238" y="6021388"/>
            <a:ext cx="6227762" cy="57626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TIBBİ   ATIKLARIN TOPLANMASI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IMG_460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4540" y="2479805"/>
            <a:ext cx="5074920" cy="33001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44" name="Picture 4" descr="O:\IMG_45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44450"/>
            <a:ext cx="5003800" cy="3240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4 Yuvarlatılmış Çapraz Köşeli Dikdörtgen"/>
          <p:cNvSpPr/>
          <p:nvPr/>
        </p:nvSpPr>
        <p:spPr>
          <a:xfrm>
            <a:off x="2916238" y="6092825"/>
            <a:ext cx="6227762" cy="57626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TIBBİ   ATIKLARIN BERTARAFI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824038" y="279400"/>
            <a:ext cx="5114925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altLang="tr-TR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GERİ DÖNÜŞÜM</a:t>
            </a:r>
          </a:p>
        </p:txBody>
      </p:sp>
      <p:pic>
        <p:nvPicPr>
          <p:cNvPr id="24579" name="Picture 5" descr="D:\SERAP\ÇEVRE EĞİTİMİ\internet fot\dd51f871-7c87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9438" y="809625"/>
            <a:ext cx="5164137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Metin kutusu 2"/>
          <p:cNvSpPr txBox="1">
            <a:spLocks noChangeArrowheads="1"/>
          </p:cNvSpPr>
          <p:nvPr/>
        </p:nvSpPr>
        <p:spPr bwMode="auto">
          <a:xfrm>
            <a:off x="2989263" y="4392613"/>
            <a:ext cx="309086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Kaynakta Ayrı Toplama</a:t>
            </a:r>
          </a:p>
        </p:txBody>
      </p:sp>
      <p:sp>
        <p:nvSpPr>
          <p:cNvPr id="24581" name="Metin kutusu 1"/>
          <p:cNvSpPr txBox="1">
            <a:spLocks noChangeArrowheads="1"/>
          </p:cNvSpPr>
          <p:nvPr/>
        </p:nvSpPr>
        <p:spPr bwMode="auto">
          <a:xfrm>
            <a:off x="603250" y="4976813"/>
            <a:ext cx="79375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Geri dönüşebilen malzemelerin çeşitli işlemlerden</a:t>
            </a: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geçirildikten sonra yeni bir hammadde veya ürüne dönüştürülmesine GERİ DÖNÜŞÜM denir.</a:t>
            </a:r>
          </a:p>
          <a:p>
            <a:endParaRPr lang="tr-TR" alt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etin kutusu 1"/>
          <p:cNvSpPr txBox="1">
            <a:spLocks noChangeArrowheads="1"/>
          </p:cNvSpPr>
          <p:nvPr/>
        </p:nvSpPr>
        <p:spPr bwMode="auto">
          <a:xfrm>
            <a:off x="246063" y="519113"/>
            <a:ext cx="870267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Geri Dönüşebilen Malzemeler Nelerdir?</a:t>
            </a:r>
          </a:p>
          <a:p>
            <a:endParaRPr lang="tr-TR" altLang="tr-TR" b="1" dirty="0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Kağıt, karton koli, gazete vb</a:t>
            </a:r>
            <a:r>
              <a:rPr lang="tr-TR" altLang="tr-TR" sz="2400" b="1" dirty="0" smtClean="0">
                <a:solidFill>
                  <a:srgbClr val="000099"/>
                </a:solidFill>
                <a:latin typeface="Calibri" pitchFamily="34" charset="0"/>
              </a:rPr>
              <a:t>.</a:t>
            </a:r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Plastik, pet şişeleri , süt, meyve suyu, </a:t>
            </a: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meşrubat kutuları </a:t>
            </a: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ve şişeleri </a:t>
            </a: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cam </a:t>
            </a:r>
            <a:r>
              <a:rPr lang="tr-TR" altLang="tr-TR" sz="2400" b="1" dirty="0" err="1">
                <a:solidFill>
                  <a:srgbClr val="000099"/>
                </a:solidFill>
                <a:latin typeface="Calibri" pitchFamily="34" charset="0"/>
              </a:rPr>
              <a:t>kavonoz</a:t>
            </a: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 vb</a:t>
            </a:r>
            <a:r>
              <a:rPr lang="tr-TR" altLang="tr-TR" sz="2400" b="1" dirty="0" smtClean="0">
                <a:solidFill>
                  <a:srgbClr val="000099"/>
                </a:solidFill>
                <a:latin typeface="Calibri" pitchFamily="34" charset="0"/>
              </a:rPr>
              <a:t>.</a:t>
            </a:r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Konserve, salça kutusu </a:t>
            </a:r>
            <a:r>
              <a:rPr lang="tr-TR" altLang="tr-TR" sz="2400" b="1" dirty="0" err="1">
                <a:solidFill>
                  <a:srgbClr val="000099"/>
                </a:solidFill>
                <a:latin typeface="Calibri" pitchFamily="34" charset="0"/>
              </a:rPr>
              <a:t>vb.metal</a:t>
            </a: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 içecek kapları </a:t>
            </a:r>
          </a:p>
          <a:p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25603" name="Picture 7" descr="gaze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9100" y="1220788"/>
            <a:ext cx="127793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 descr="karton_kutu_7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775" y="1303338"/>
            <a:ext cx="116363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c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4950" y="2986088"/>
            <a:ext cx="1220788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 descr="plastik şi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8100" y="2962275"/>
            <a:ext cx="146685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7350" y="1377950"/>
            <a:ext cx="1100138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8" name="Picture 7" descr="konserve kutu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27875" y="5260975"/>
            <a:ext cx="128111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5" descr="http://www.akpettekstilhurda.com/Uploads/editor/images/mesrubat.pn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65538" y="3062288"/>
            <a:ext cx="269557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etin kutusu 1"/>
          <p:cNvSpPr txBox="1">
            <a:spLocks noChangeArrowheads="1"/>
          </p:cNvSpPr>
          <p:nvPr/>
        </p:nvSpPr>
        <p:spPr bwMode="auto">
          <a:xfrm>
            <a:off x="303213" y="300038"/>
            <a:ext cx="86264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Atıklarımızı nasıl kontrol etmeliyiz;</a:t>
            </a:r>
          </a:p>
          <a:p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Ürettiğimiz atığı öncelikle kaynağında </a:t>
            </a: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Azaltalım,</a:t>
            </a:r>
          </a:p>
          <a:p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Atıkları özelliğine göre ayıralım,</a:t>
            </a: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Geri dönüşebilen atıklarımızı geri</a:t>
            </a:r>
          </a:p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kazanalım, </a:t>
            </a:r>
          </a:p>
          <a:p>
            <a:endParaRPr lang="tr-TR" altLang="tr-TR" b="1" dirty="0">
              <a:solidFill>
                <a:srgbClr val="000099"/>
              </a:solidFill>
              <a:latin typeface="Calibri" pitchFamily="34" charset="0"/>
            </a:endParaRPr>
          </a:p>
          <a:p>
            <a:endParaRPr lang="tr-TR" altLang="tr-TR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5123" name="Picture 2" descr="http://www.ustaellerden.com/wp-content/uploads/2015/04/Ak%C5%9Fam-Yeme%C4%9Fi-Yemek-Karikat%C3%BC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575" y="452438"/>
            <a:ext cx="3684588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6" descr="geri dönüşüm ile ilgili görsel sonuc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600" y="4573588"/>
            <a:ext cx="39052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encrypted-tbn0.gstatic.com/images?q=tbn:ANd9GcQefBq6AX2gPf3JabKfnWBIQYUuvEKF9k938-ppcDnb50Oz_gr9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1750" y="2894013"/>
            <a:ext cx="36607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52425" y="5080000"/>
            <a:ext cx="8667750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Ambalaj atıkları (geri dönüşebilen malzemeler) evler, okullar, kamu kurum kuruluşlar ,işyerleri vb kaynağında  çöpten ayrı olarak poşetlerde toplanmaktadır. 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366838" y="142875"/>
            <a:ext cx="6488112" cy="569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altLang="tr-TR" sz="2400" b="1" dirty="0" err="1">
                <a:solidFill>
                  <a:srgbClr val="FF0000"/>
                </a:solidFill>
                <a:latin typeface="Calibri" pitchFamily="34" charset="0"/>
              </a:rPr>
              <a:t>aynağında</a:t>
            </a:r>
            <a:r>
              <a:rPr lang="en-US" altLang="tr-TR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altLang="tr-TR" sz="2400" b="1" dirty="0" err="1">
                <a:solidFill>
                  <a:srgbClr val="FF0000"/>
                </a:solidFill>
                <a:latin typeface="Calibri" pitchFamily="34" charset="0"/>
              </a:rPr>
              <a:t>yrı</a:t>
            </a:r>
            <a:r>
              <a:rPr lang="en-US" altLang="tr-TR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altLang="tr-TR" sz="2400" b="1" dirty="0" err="1">
                <a:solidFill>
                  <a:srgbClr val="FF0000"/>
                </a:solidFill>
                <a:latin typeface="Calibri" pitchFamily="34" charset="0"/>
              </a:rPr>
              <a:t>oplama</a:t>
            </a:r>
            <a:r>
              <a:rPr lang="en-US" altLang="tr-TR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Y</a:t>
            </a:r>
            <a:r>
              <a:rPr lang="en-US" altLang="tr-TR" sz="2400" b="1" dirty="0" err="1">
                <a:solidFill>
                  <a:srgbClr val="FF0000"/>
                </a:solidFill>
                <a:latin typeface="Calibri" pitchFamily="34" charset="0"/>
              </a:rPr>
              <a:t>öntemler</a:t>
            </a:r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i</a:t>
            </a:r>
            <a:endParaRPr lang="en-US" altLang="tr-TR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6628" name="Picture 2" descr="DSC_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20788"/>
            <a:ext cx="294005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6629" name="AutoShape 7" descr="geri dönüşüm poşeti ile ilgili görsel sonucu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sp>
        <p:nvSpPr>
          <p:cNvPr id="26630" name="AutoShape 9" descr="geri dönüşüm poşeti ile ilgili görsel sonucu"/>
          <p:cNvSpPr>
            <a:spLocks noChangeAspect="1" noChangeArrowheads="1"/>
          </p:cNvSpPr>
          <p:nvPr/>
        </p:nvSpPr>
        <p:spPr bwMode="auto">
          <a:xfrm>
            <a:off x="152400" y="-30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sp>
        <p:nvSpPr>
          <p:cNvPr id="26631" name="AutoShape 11" descr="geri dönüşüm poşeti ile ilgili görsel sonucu"/>
          <p:cNvSpPr>
            <a:spLocks noChangeAspect="1" noChangeArrowheads="1"/>
          </p:cNvSpPr>
          <p:nvPr/>
        </p:nvSpPr>
        <p:spPr bwMode="auto">
          <a:xfrm>
            <a:off x="304800" y="1222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pic>
        <p:nvPicPr>
          <p:cNvPr id="26632" name="Picture 16" descr="http://www.cerkezkoy.bel.tr/File/cevre1_html_313470a2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2850" y="909638"/>
            <a:ext cx="3260725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408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Belediyeler tarafından, konutlar, okullar, kamu kurum kuruluşları, hastaneler, metro istasyonları </a:t>
            </a:r>
            <a:r>
              <a:rPr lang="tr-TR" altLang="tr-TR" sz="2400" b="1" dirty="0" err="1">
                <a:solidFill>
                  <a:srgbClr val="000099"/>
                </a:solidFill>
                <a:latin typeface="Calibri" pitchFamily="34" charset="0"/>
                <a:cs typeface="Arial" charset="0"/>
              </a:rPr>
              <a:t>vb.pek</a:t>
            </a:r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 çok yerlere geri dönüşüm kutuları yerleştirilmiştir.</a:t>
            </a:r>
          </a:p>
        </p:txBody>
      </p:sp>
      <p:pic>
        <p:nvPicPr>
          <p:cNvPr id="27651" name="Picture 2" descr="KU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2236788"/>
            <a:ext cx="1416050" cy="1887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2" name="Picture 8" descr="http://www.kepageridonusum.com/images/geri-donusum-kovas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8638" y="1674813"/>
            <a:ext cx="1271587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1" descr="http://www.ozsekizler.com/images/ozsekizler-kagit-urunler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925" y="4876800"/>
            <a:ext cx="258762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http://www.ogretmenx.com/images/haberler/hukumet_alevi_dedesi_yetistirmek_icin_okul_aciyor_h43316.gif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0388" y="1695450"/>
            <a:ext cx="2747962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7" descr="http://images.clipartpanda.com/clipart-house-house_on_hill_scene_color_2.pn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59425" y="3754438"/>
            <a:ext cx="2976563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0" descr="D:\SERAP\ÇEVRE EĞİTİMİ\internet fot\AVM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01975" y="1957388"/>
            <a:ext cx="23939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2" descr="https://encrypted-tbn1.gstatic.com/images?q=tbn:ANd9GcTxtTZ_tJuFQ6CjzjCVbHhO2gGdtoEjcIUiIIV1T1OY9xdJJcnd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08313" y="3932238"/>
            <a:ext cx="2671762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28"/>
          <p:cNvSpPr txBox="1">
            <a:spLocks noChangeArrowheads="1"/>
          </p:cNvSpPr>
          <p:nvPr/>
        </p:nvSpPr>
        <p:spPr bwMode="auto">
          <a:xfrm>
            <a:off x="419100" y="479425"/>
            <a:ext cx="853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Doğaya atılan ambalaj atıkları yüzlerce hatta  binlerce yıl çürümeden kalabilmektedirler.</a:t>
            </a:r>
          </a:p>
          <a:p>
            <a:pPr algn="just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	</a:t>
            </a:r>
          </a:p>
        </p:txBody>
      </p:sp>
      <p:pic>
        <p:nvPicPr>
          <p:cNvPr id="28675" name="Picture 3" descr="D:\SERAP\ÇEVRE EĞİTİMİ\internet fot\1gerid_n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1457325"/>
            <a:ext cx="8121650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831850" y="161925"/>
            <a:ext cx="7200900" cy="720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Ambalaj Atıkları Nasıl Değerlendiriliyor?</a:t>
            </a:r>
            <a:endParaRPr lang="en-US" altLang="tr-TR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699" name="Rectangle 15"/>
          <p:cNvSpPr>
            <a:spLocks noChangeArrowheads="1"/>
          </p:cNvSpPr>
          <p:nvPr/>
        </p:nvSpPr>
        <p:spPr bwMode="auto">
          <a:xfrm>
            <a:off x="304800" y="833438"/>
            <a:ext cx="8534400" cy="831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Kağıt, karton gibi ambalaj atıkları;  </a:t>
            </a:r>
            <a:r>
              <a:rPr lang="tr-TR" altLang="tr-TR" sz="2400" b="1" dirty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yeni kağıt ve karton üretiminde kullanılmaktadır.</a:t>
            </a:r>
            <a:endParaRPr lang="tr-TR" altLang="tr-TR" sz="24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9700" name="AutoShape 2" descr="kağıt karton ile ilgili görsel sonucu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pic>
        <p:nvPicPr>
          <p:cNvPr id="29701" name="Picture 4" descr="D:\SERAP\ÇEVRE EĞİTİMİ\internet fot\_9530298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517650"/>
            <a:ext cx="33496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 descr="D:\SERAP\ÇEVRE EĞİTİMİ\internet fot\180g-cardboard-multicolour-thick-colored-paper-handmade-paper-4k-multicolour-large-paperboard-cardboard-colored-paper-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192588"/>
            <a:ext cx="343535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3" descr="kağıt atıkları ile ilgili görsel sonuc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0" y="1858963"/>
            <a:ext cx="2789238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ağ Ok 2"/>
          <p:cNvSpPr/>
          <p:nvPr/>
        </p:nvSpPr>
        <p:spPr>
          <a:xfrm>
            <a:off x="3503613" y="3352800"/>
            <a:ext cx="1449387" cy="992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SERAP\ÇEVRE EĞİTİMİ\internet fot\mesruba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2284413"/>
            <a:ext cx="3357563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Metin kutusu 3"/>
          <p:cNvSpPr txBox="1">
            <a:spLocks noChangeArrowheads="1"/>
          </p:cNvSpPr>
          <p:nvPr/>
        </p:nvSpPr>
        <p:spPr bwMode="auto">
          <a:xfrm>
            <a:off x="268288" y="300038"/>
            <a:ext cx="854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Süt, meyve suyu vb. meşrubat kutuları;   </a:t>
            </a:r>
            <a:r>
              <a:rPr lang="tr-TR" altLang="tr-TR" sz="2400" b="1" dirty="0">
                <a:solidFill>
                  <a:srgbClr val="00B050"/>
                </a:solidFill>
                <a:latin typeface="Calibri" pitchFamily="34" charset="0"/>
              </a:rPr>
              <a:t>dolap vb. yapımlarda kullanılmaktadır</a:t>
            </a:r>
            <a:r>
              <a:rPr lang="tr-TR" altLang="tr-TR" b="1" dirty="0">
                <a:solidFill>
                  <a:srgbClr val="00B050"/>
                </a:solidFill>
                <a:latin typeface="Calibri" pitchFamily="34" charset="0"/>
              </a:rPr>
              <a:t>. </a:t>
            </a:r>
            <a:endParaRPr lang="tr-TR" altLang="tr-TR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30724" name="Picture 6" descr="karton dolaplar ile ilgili görsel sonu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4088" y="1520825"/>
            <a:ext cx="4129087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ağ Ok 4"/>
          <p:cNvSpPr/>
          <p:nvPr/>
        </p:nvSpPr>
        <p:spPr>
          <a:xfrm>
            <a:off x="4024313" y="3340100"/>
            <a:ext cx="623887" cy="54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04800" y="688975"/>
            <a:ext cx="8610600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Cam şişeler, kavanozlar v.b. cam atıkları; </a:t>
            </a:r>
            <a:r>
              <a:rPr lang="tr-TR" altLang="tr-TR" b="1">
                <a:solidFill>
                  <a:srgbClr val="00B050"/>
                </a:solidFill>
                <a:latin typeface="Calibri" pitchFamily="34" charset="0"/>
              </a:rPr>
              <a:t>yeniden değerlendirilerek, yeni cam ürünleri meydana getirilmektedir.  </a:t>
            </a:r>
          </a:p>
        </p:txBody>
      </p:sp>
      <p:pic>
        <p:nvPicPr>
          <p:cNvPr id="31747" name="Picture 11" descr="http://img.mynet.com/ha2/so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2276475"/>
            <a:ext cx="1684338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AutoShape 18" descr="cam şiseler ile ilgili görsel sonucu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sp>
        <p:nvSpPr>
          <p:cNvPr id="31749" name="AutoShape 20" descr="cam şiseler ile ilgili görsel sonucu"/>
          <p:cNvSpPr>
            <a:spLocks noChangeAspect="1" noChangeArrowheads="1"/>
          </p:cNvSpPr>
          <p:nvPr/>
        </p:nvSpPr>
        <p:spPr bwMode="auto">
          <a:xfrm>
            <a:off x="152400" y="-30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sp>
        <p:nvSpPr>
          <p:cNvPr id="31750" name="AutoShape 22" descr="cam şiseler ile ilgili görsel sonucu"/>
          <p:cNvSpPr>
            <a:spLocks noChangeAspect="1" noChangeArrowheads="1"/>
          </p:cNvSpPr>
          <p:nvPr/>
        </p:nvSpPr>
        <p:spPr bwMode="auto">
          <a:xfrm>
            <a:off x="304800" y="1222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sp>
        <p:nvSpPr>
          <p:cNvPr id="31751" name="AutoShape 24" descr="cam şiseler ile ilgili görsel sonucu"/>
          <p:cNvSpPr>
            <a:spLocks noChangeAspect="1" noChangeArrowheads="1"/>
          </p:cNvSpPr>
          <p:nvPr/>
        </p:nvSpPr>
        <p:spPr bwMode="auto">
          <a:xfrm>
            <a:off x="457200" y="274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pic>
        <p:nvPicPr>
          <p:cNvPr id="31752" name="Picture 25" descr="D:\SERAP\ÇEVRE EĞİTİMİ\internet fot\cam şiş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919288"/>
            <a:ext cx="387985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ağ Ok 5"/>
          <p:cNvSpPr/>
          <p:nvPr/>
        </p:nvSpPr>
        <p:spPr>
          <a:xfrm>
            <a:off x="2816225" y="3332163"/>
            <a:ext cx="1374775" cy="554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6" descr="Paspas"/>
          <p:cNvSpPr>
            <a:spLocks noChangeArrowheads="1"/>
          </p:cNvSpPr>
          <p:nvPr/>
        </p:nvSpPr>
        <p:spPr bwMode="auto">
          <a:xfrm>
            <a:off x="7167563" y="4152900"/>
            <a:ext cx="1533525" cy="14954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r-TR" altLang="tr-TR" sz="1800" b="1"/>
          </a:p>
        </p:txBody>
      </p:sp>
      <p:sp>
        <p:nvSpPr>
          <p:cNvPr id="32771" name="Rectangle 20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Plastikler, pet şişeler;   </a:t>
            </a:r>
            <a:r>
              <a:rPr lang="tr-TR" altLang="tr-TR" b="1">
                <a:solidFill>
                  <a:srgbClr val="00B050"/>
                </a:solidFill>
                <a:latin typeface="Calibri" pitchFamily="34" charset="0"/>
              </a:rPr>
              <a:t>sentetik iplik, su borusu, marley vb. ürünlerin yapımında kullanılmaktadır.</a:t>
            </a:r>
          </a:p>
        </p:txBody>
      </p:sp>
      <p:pic>
        <p:nvPicPr>
          <p:cNvPr id="32772" name="Picture 22" descr="http://t1.gstatic.com/images?q=tbn:ANd9GcQ9T8U6_z0luT1M_xDUKZjq2S8o68-FuCMWdDDLoPI59dvdex7dA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0" y="1901825"/>
            <a:ext cx="24733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1000" y="4152900"/>
            <a:ext cx="1495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4" name="AutoShape 24" descr="plastik pet şişeler ile ilgili görsel sonucu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pic>
        <p:nvPicPr>
          <p:cNvPr id="32775" name="Picture 26" descr="http://cambia.pe/wp-content/uploads/2014/03/botellas-plastico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2298700"/>
            <a:ext cx="2595563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ağ Ok 2"/>
          <p:cNvSpPr/>
          <p:nvPr/>
        </p:nvSpPr>
        <p:spPr>
          <a:xfrm>
            <a:off x="3579813" y="3282950"/>
            <a:ext cx="1220787" cy="992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atık metal kutular ile ilgili görsel sonucu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 altLang="tr-TR"/>
          </a:p>
        </p:txBody>
      </p:sp>
      <p:pic>
        <p:nvPicPr>
          <p:cNvPr id="33795" name="Picture 4" descr="http://cevredanismanlik.tk/wp-content/uploads/2011/10/kutu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075" y="2668588"/>
            <a:ext cx="2517775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152400" y="452438"/>
            <a:ext cx="8856663" cy="830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tr-TR" altLang="tr-TR" sz="2400" b="1" dirty="0">
                <a:solidFill>
                  <a:srgbClr val="000099"/>
                </a:solidFill>
                <a:latin typeface="Calibri" pitchFamily="34" charset="0"/>
              </a:rPr>
              <a:t>Teneke, alüminyum gibi metal atıkları;   </a:t>
            </a:r>
            <a:r>
              <a:rPr lang="tr-TR" altLang="tr-TR" sz="2400" b="1" dirty="0">
                <a:solidFill>
                  <a:srgbClr val="00B050"/>
                </a:solidFill>
                <a:latin typeface="Calibri" pitchFamily="34" charset="0"/>
              </a:rPr>
              <a:t>pencere çerçevesi, sprey kutusu gibi çeşit metal malzeme üretiminde kullanılmaktadır. </a:t>
            </a:r>
          </a:p>
        </p:txBody>
      </p:sp>
      <p:pic>
        <p:nvPicPr>
          <p:cNvPr id="33797" name="Picture 6" descr="http://www.diystart.com/wp-content/uploads/2011/02/termopan-ferestre-termopan-geam-termoizolant-gerom-sa-181867_big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520825"/>
            <a:ext cx="32654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ağ Ok 2"/>
          <p:cNvSpPr/>
          <p:nvPr/>
        </p:nvSpPr>
        <p:spPr>
          <a:xfrm>
            <a:off x="3427413" y="3511550"/>
            <a:ext cx="1296987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33799" name="Picture 8" descr="http://www.gidagundemi.com/images/haberler/metal_kutu_ambalajlarda_korkutan_sonuclar_h797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6988" y="4005263"/>
            <a:ext cx="3275012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ikdörtgen 1"/>
          <p:cNvSpPr>
            <a:spLocks noChangeArrowheads="1"/>
          </p:cNvSpPr>
          <p:nvPr/>
        </p:nvSpPr>
        <p:spPr bwMode="auto">
          <a:xfrm>
            <a:off x="361950" y="414338"/>
            <a:ext cx="8472488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2400" b="1" dirty="0">
                <a:solidFill>
                  <a:srgbClr val="FF0000"/>
                </a:solidFill>
                <a:latin typeface="Calibri" pitchFamily="34" charset="0"/>
              </a:rPr>
              <a:t>Ambalaj atıklarını ayrı toplayarak;</a:t>
            </a:r>
          </a:p>
          <a:p>
            <a:r>
              <a:rPr lang="tr-TR" altLang="tr-TR" sz="2400" b="1" dirty="0">
                <a:solidFill>
                  <a:srgbClr val="00B050"/>
                </a:solidFill>
                <a:latin typeface="Calibri" pitchFamily="34" charset="0"/>
              </a:rPr>
              <a:t>Doğal kaynaklarımızı korunur</a:t>
            </a:r>
          </a:p>
          <a:p>
            <a:endParaRPr lang="tr-TR" altLang="tr-TR" sz="2400" b="1" dirty="0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9900"/>
                </a:solidFill>
                <a:latin typeface="Calibri" pitchFamily="34" charset="0"/>
              </a:rPr>
              <a:t>1 </a:t>
            </a:r>
            <a:r>
              <a:rPr lang="tr-TR" altLang="tr-TR" sz="2400" b="1" dirty="0">
                <a:solidFill>
                  <a:srgbClr val="00B050"/>
                </a:solidFill>
                <a:latin typeface="Calibri" pitchFamily="34" charset="0"/>
              </a:rPr>
              <a:t>ton kağıt/kartonun  geri dönüşümü</a:t>
            </a:r>
          </a:p>
          <a:p>
            <a:r>
              <a:rPr lang="tr-TR" altLang="tr-TR" sz="2400" b="1" dirty="0">
                <a:solidFill>
                  <a:srgbClr val="00B050"/>
                </a:solidFill>
                <a:latin typeface="Calibri" pitchFamily="34" charset="0"/>
              </a:rPr>
              <a:t> ile 17 ağaç </a:t>
            </a:r>
            <a:r>
              <a:rPr lang="tr-TR" altLang="tr-TR" sz="2400" b="1" dirty="0">
                <a:solidFill>
                  <a:srgbClr val="009900"/>
                </a:solidFill>
                <a:latin typeface="Calibri" pitchFamily="34" charset="0"/>
              </a:rPr>
              <a:t>kurtarılıyor              </a:t>
            </a:r>
          </a:p>
          <a:p>
            <a:endParaRPr lang="tr-TR" altLang="tr-TR" sz="2400" b="1" dirty="0">
              <a:solidFill>
                <a:srgbClr val="009900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9900"/>
                </a:solidFill>
                <a:latin typeface="Calibri" pitchFamily="34" charset="0"/>
              </a:rPr>
              <a:t>Enerji  tasarrufu sağlanıyor</a:t>
            </a:r>
          </a:p>
          <a:p>
            <a:endParaRPr lang="tr-TR" altLang="tr-TR" sz="2400" b="1" dirty="0">
              <a:solidFill>
                <a:srgbClr val="009900"/>
              </a:solidFill>
              <a:latin typeface="Calibri" pitchFamily="34" charset="0"/>
            </a:endParaRPr>
          </a:p>
          <a:p>
            <a:endParaRPr lang="tr-TR" altLang="tr-TR" sz="2400" b="1" dirty="0">
              <a:solidFill>
                <a:srgbClr val="009900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9900"/>
                </a:solidFill>
                <a:latin typeface="Calibri" pitchFamily="34" charset="0"/>
              </a:rPr>
              <a:t>1 ton camın geri dönüşümü ile </a:t>
            </a:r>
          </a:p>
          <a:p>
            <a:r>
              <a:rPr lang="tr-TR" altLang="tr-TR" sz="2400" b="1" dirty="0">
                <a:solidFill>
                  <a:srgbClr val="009900"/>
                </a:solidFill>
                <a:latin typeface="Calibri" pitchFamily="34" charset="0"/>
              </a:rPr>
              <a:t>100 </a:t>
            </a:r>
            <a:r>
              <a:rPr lang="tr-TR" altLang="tr-TR" sz="2400" b="1" dirty="0" err="1">
                <a:solidFill>
                  <a:srgbClr val="009900"/>
                </a:solidFill>
                <a:latin typeface="Calibri" pitchFamily="34" charset="0"/>
              </a:rPr>
              <a:t>lt</a:t>
            </a:r>
            <a:r>
              <a:rPr lang="tr-TR" altLang="tr-TR" sz="2400" b="1" dirty="0">
                <a:solidFill>
                  <a:srgbClr val="009900"/>
                </a:solidFill>
                <a:latin typeface="Calibri" pitchFamily="34" charset="0"/>
              </a:rPr>
              <a:t> petrol tasarrufu sağlanıyor </a:t>
            </a:r>
          </a:p>
          <a:p>
            <a:endParaRPr lang="tr-TR" altLang="tr-TR" sz="2400" b="1" dirty="0">
              <a:solidFill>
                <a:srgbClr val="009900"/>
              </a:solidFill>
              <a:latin typeface="Calibri" pitchFamily="34" charset="0"/>
            </a:endParaRPr>
          </a:p>
          <a:p>
            <a:r>
              <a:rPr lang="tr-TR" altLang="tr-TR" sz="2400" b="1" dirty="0">
                <a:solidFill>
                  <a:srgbClr val="009900"/>
                </a:solidFill>
                <a:latin typeface="Calibri" pitchFamily="34" charset="0"/>
              </a:rPr>
              <a:t>Ekonomiye katkı sağlanıyor</a:t>
            </a:r>
          </a:p>
          <a:p>
            <a:endParaRPr lang="tr-TR" altLang="tr-TR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34819" name="Picture 4" descr="http://insanvehayat.com/wp-content/uploads/2013/03/agac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1675" y="146050"/>
            <a:ext cx="3052763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" descr="http://www.onurenerji.com.tr/wp-content/uploads/energy-efficiency-300x195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3000" y="3200400"/>
            <a:ext cx="238760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2" descr="http://webnak.com.tr/blog/wp-content/uploads/2013/12/yakit-tasarrufu-ipuclari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8988" y="4879975"/>
            <a:ext cx="29654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857224" y="1285860"/>
            <a:ext cx="72152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002060"/>
                </a:solidFill>
                <a:latin typeface="+mj-lt"/>
              </a:rPr>
              <a:t>Geri dönüştürülen bir ton cam atıkla 100 litre petrol tasarrufu sağlanıyor.</a:t>
            </a:r>
            <a:br>
              <a:rPr lang="tr-TR" sz="2400" dirty="0" smtClean="0">
                <a:solidFill>
                  <a:srgbClr val="002060"/>
                </a:solidFill>
                <a:latin typeface="+mj-lt"/>
              </a:rPr>
            </a:br>
            <a:r>
              <a:rPr lang="tr-TR" sz="2400" dirty="0" smtClean="0">
                <a:solidFill>
                  <a:srgbClr val="002060"/>
                </a:solidFill>
                <a:latin typeface="+mj-lt"/>
              </a:rPr>
              <a:t>* Plastik atıklardan elyaf içeren tekstil ürünleri, atık soru boruları ve marley gibi malzemeler üretiliyor.</a:t>
            </a:r>
            <a:br>
              <a:rPr lang="tr-TR" sz="2400" dirty="0" smtClean="0">
                <a:solidFill>
                  <a:srgbClr val="002060"/>
                </a:solidFill>
                <a:latin typeface="+mj-lt"/>
              </a:rPr>
            </a:br>
            <a:r>
              <a:rPr lang="tr-TR" sz="2400" dirty="0" smtClean="0">
                <a:solidFill>
                  <a:srgbClr val="002060"/>
                </a:solidFill>
                <a:latin typeface="+mj-lt"/>
              </a:rPr>
              <a:t>* Sadece bir metal içecek kutusunun geri dönüşümünden elde edilen enerjiyle 100 </a:t>
            </a:r>
            <a:r>
              <a:rPr lang="tr-TR" sz="2400" dirty="0" err="1" smtClean="0">
                <a:solidFill>
                  <a:srgbClr val="002060"/>
                </a:solidFill>
                <a:latin typeface="+mj-lt"/>
              </a:rPr>
              <a:t>Watt’lık</a:t>
            </a:r>
            <a:r>
              <a:rPr lang="tr-TR" sz="2400" dirty="0" smtClean="0">
                <a:solidFill>
                  <a:srgbClr val="002060"/>
                </a:solidFill>
                <a:latin typeface="+mj-lt"/>
              </a:rPr>
              <a:t> bir </a:t>
            </a:r>
            <a:r>
              <a:rPr lang="tr-TR" sz="2400" dirty="0" err="1" smtClean="0">
                <a:solidFill>
                  <a:srgbClr val="002060"/>
                </a:solidFill>
                <a:latin typeface="+mj-lt"/>
              </a:rPr>
              <a:t>ampül</a:t>
            </a:r>
            <a:r>
              <a:rPr lang="tr-TR" sz="2400" dirty="0" smtClean="0">
                <a:solidFill>
                  <a:srgbClr val="002060"/>
                </a:solidFill>
                <a:latin typeface="+mj-lt"/>
              </a:rPr>
              <a:t> 20 saat çalıştırılabiliyor.</a:t>
            </a:r>
            <a:br>
              <a:rPr lang="tr-TR" sz="2400" dirty="0" smtClean="0">
                <a:solidFill>
                  <a:srgbClr val="002060"/>
                </a:solidFill>
                <a:latin typeface="+mj-lt"/>
              </a:rPr>
            </a:br>
            <a:r>
              <a:rPr lang="tr-TR" sz="2400" dirty="0" smtClean="0">
                <a:solidFill>
                  <a:srgbClr val="002060"/>
                </a:solidFill>
                <a:latin typeface="+mj-lt"/>
              </a:rPr>
              <a:t>* Geri dönüştürülen bir ton kağıt/karton atıkla 17 ağacın hayatı kurtarılıyor.</a:t>
            </a:r>
            <a:br>
              <a:rPr lang="tr-TR" sz="2400" dirty="0" smtClean="0">
                <a:solidFill>
                  <a:srgbClr val="002060"/>
                </a:solidFill>
                <a:latin typeface="+mj-lt"/>
              </a:rPr>
            </a:br>
            <a:r>
              <a:rPr lang="tr-TR" sz="2400" dirty="0" smtClean="0">
                <a:solidFill>
                  <a:srgbClr val="002060"/>
                </a:solidFill>
                <a:latin typeface="+mj-lt"/>
              </a:rPr>
              <a:t>* </a:t>
            </a:r>
            <a:r>
              <a:rPr lang="tr-TR" sz="2400" dirty="0" err="1" smtClean="0">
                <a:solidFill>
                  <a:srgbClr val="002060"/>
                </a:solidFill>
                <a:latin typeface="+mj-lt"/>
              </a:rPr>
              <a:t>Kompozit</a:t>
            </a:r>
            <a:r>
              <a:rPr lang="tr-TR" sz="2400" dirty="0" smtClean="0">
                <a:solidFill>
                  <a:srgbClr val="002060"/>
                </a:solidFill>
                <a:latin typeface="+mj-lt"/>
              </a:rPr>
              <a:t> ambalaj atıklarının geri dönüşümünden karton koliler, yalıtım malzemeleri ve mobilya gibi ürünler üretiliyor.</a:t>
            </a:r>
            <a:endParaRPr lang="tr-TR" sz="24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7164388" y="2565400"/>
            <a:ext cx="11509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İDARİ </a:t>
            </a:r>
          </a:p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BİNA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419475" y="2566988"/>
            <a:ext cx="15128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KANTAR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3779838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572000" y="2206625"/>
            <a:ext cx="15128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FOSSEPTİK </a:t>
            </a:r>
          </a:p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ÇUKURU</a:t>
            </a:r>
          </a:p>
        </p:txBody>
      </p:sp>
      <p:pic>
        <p:nvPicPr>
          <p:cNvPr id="15366" name="Picture 6" descr="IMG_08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1258888" y="2781300"/>
            <a:ext cx="215900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539750" y="2133600"/>
            <a:ext cx="1512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ÇÖP SIZINTI SUYU </a:t>
            </a:r>
          </a:p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BORULARI</a:t>
            </a: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 flipH="1">
            <a:off x="6299200" y="3789363"/>
            <a:ext cx="288925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3708400" y="2205038"/>
            <a:ext cx="1512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GEO TEKSTİL</a:t>
            </a:r>
          </a:p>
        </p:txBody>
      </p:sp>
      <p:sp>
        <p:nvSpPr>
          <p:cNvPr id="14347" name="Rectangle 13"/>
          <p:cNvSpPr>
            <a:spLocks noChangeArrowheads="1"/>
          </p:cNvSpPr>
          <p:nvPr/>
        </p:nvSpPr>
        <p:spPr bwMode="auto">
          <a:xfrm>
            <a:off x="5724525" y="3573463"/>
            <a:ext cx="16557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altLang="tr-TR" sz="1600" b="1">
                <a:solidFill>
                  <a:schemeClr val="bg1"/>
                </a:solidFill>
                <a:latin typeface="Lucida Sans Unicode" pitchFamily="34" charset="0"/>
              </a:rPr>
              <a:t>ÇAKIL SERİLMESİ</a:t>
            </a:r>
          </a:p>
          <a:p>
            <a:pPr algn="ctr"/>
            <a:endParaRPr lang="tr-TR" altLang="tr-TR" sz="1600" b="1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14348" name="Line 14"/>
          <p:cNvSpPr>
            <a:spLocks noChangeShapeType="1"/>
          </p:cNvSpPr>
          <p:nvPr/>
        </p:nvSpPr>
        <p:spPr bwMode="auto">
          <a:xfrm flipV="1">
            <a:off x="5219700" y="2349500"/>
            <a:ext cx="792163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49" name="Rectangle 15"/>
          <p:cNvSpPr>
            <a:spLocks noChangeArrowheads="1"/>
          </p:cNvSpPr>
          <p:nvPr/>
        </p:nvSpPr>
        <p:spPr bwMode="auto">
          <a:xfrm>
            <a:off x="4643438" y="908050"/>
            <a:ext cx="15128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 altLang="tr-TR" sz="1600" b="1">
              <a:latin typeface="Lucida Sans Unicode" pitchFamily="34" charset="0"/>
            </a:endParaRPr>
          </a:p>
        </p:txBody>
      </p:sp>
      <p:sp>
        <p:nvSpPr>
          <p:cNvPr id="20" name="19 Yuvarlatılmış Dikdörtgen"/>
          <p:cNvSpPr/>
          <p:nvPr/>
        </p:nvSpPr>
        <p:spPr>
          <a:xfrm>
            <a:off x="3348038" y="6264275"/>
            <a:ext cx="5761037" cy="477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SAHANIN ÇÖP DÖKÜMÜNE HAZIRLANMASI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Resim 1" descr="D:\SERAP\Çevre hizmetleri görevlendirme\imagesM0IJZQ8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76238"/>
            <a:ext cx="4803775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Metin kutusu 3"/>
          <p:cNvSpPr txBox="1">
            <a:spLocks noChangeArrowheads="1"/>
          </p:cNvSpPr>
          <p:nvPr/>
        </p:nvSpPr>
        <p:spPr bwMode="auto">
          <a:xfrm>
            <a:off x="1519238" y="2894013"/>
            <a:ext cx="61055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sz="2200" b="1">
                <a:solidFill>
                  <a:srgbClr val="000099"/>
                </a:solidFill>
                <a:latin typeface="Calibri" pitchFamily="34" charset="0"/>
              </a:rPr>
              <a:t>LÜTFEN BİZİ ÇÖPE ATMAYINIZ</a:t>
            </a:r>
          </a:p>
          <a:p>
            <a:pPr algn="ctr">
              <a:spcBef>
                <a:spcPct val="50000"/>
              </a:spcBef>
            </a:pPr>
            <a:r>
              <a:rPr lang="tr-TR" altLang="tr-TR" sz="2200" b="1">
                <a:solidFill>
                  <a:srgbClr val="000099"/>
                </a:solidFill>
                <a:latin typeface="Calibri" pitchFamily="34" charset="0"/>
                <a:cs typeface="Arial" charset="0"/>
              </a:rPr>
              <a:t>AYIRMASI SİZDEN ;</a:t>
            </a:r>
          </a:p>
          <a:p>
            <a:pPr algn="ctr">
              <a:spcBef>
                <a:spcPct val="50000"/>
              </a:spcBef>
            </a:pPr>
            <a:r>
              <a:rPr lang="tr-TR" altLang="tr-TR" sz="2200" b="1">
                <a:solidFill>
                  <a:srgbClr val="000099"/>
                </a:solidFill>
                <a:latin typeface="Calibri" pitchFamily="34" charset="0"/>
                <a:cs typeface="Arial" charset="0"/>
              </a:rPr>
              <a:t>YENİDEN KULLANIMI BİZDEN !!!</a:t>
            </a:r>
          </a:p>
          <a:p>
            <a:pPr algn="ctr"/>
            <a:r>
              <a:rPr lang="tr-TR" altLang="tr-TR" sz="2200" b="1">
                <a:solidFill>
                  <a:srgbClr val="000099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35844" name="Picture 4" descr="http://www.mizanoil.com/resim/reklam/geri-donusum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1138" y="4738688"/>
            <a:ext cx="6246812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435225" y="3035300"/>
            <a:ext cx="4197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TEŞEKKÜRLER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14338" y="3429000"/>
            <a:ext cx="854233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tr-TR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r-TR" sz="2000" b="1" dirty="0" err="1" smtClean="0">
                <a:solidFill>
                  <a:srgbClr val="000099"/>
                </a:solidFill>
                <a:latin typeface="Calibri" panose="020F0502020204030204" pitchFamily="34" charset="0"/>
              </a:rPr>
              <a:t>Dilovası</a:t>
            </a:r>
            <a:r>
              <a:rPr lang="tr-TR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 Belediyesi</a:t>
            </a:r>
            <a:endParaRPr lang="tr-TR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r-TR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Çevre Koruma ve Kontrol </a:t>
            </a:r>
            <a:r>
              <a:rPr lang="tr-TR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Müdürlüğü</a:t>
            </a:r>
            <a:endParaRPr lang="tr-TR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tr-TR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tr-TR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tr-TR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>                    </a:t>
            </a:r>
            <a:r>
              <a:rPr lang="tr-TR" sz="28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                   Tel</a:t>
            </a:r>
            <a:r>
              <a:rPr lang="tr-TR" sz="28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: 753 0 444</a:t>
            </a:r>
            <a:endParaRPr lang="tr-TR" sz="28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36868" name="Picture 10" descr="http://www.emlakbulten.com/wp-content/uploads/yeni-yasam-trendleri-ekolojik-yapila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7613" y="452438"/>
            <a:ext cx="416083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lovası Katı Atık Bertaraf Tesisi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592931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1" name="10 Yuvarlatılmış Çapraz Köşeli Dikdörtgen"/>
          <p:cNvSpPr/>
          <p:nvPr/>
        </p:nvSpPr>
        <p:spPr>
          <a:xfrm>
            <a:off x="2916238" y="6092825"/>
            <a:ext cx="6119812" cy="57626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ÇÖP DÖKÜMÜNE HAZIR HALDEKİ  DEPOLAMA SAHASI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6156325" y="930275"/>
            <a:ext cx="298767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altLang="tr-TR" b="1">
                <a:solidFill>
                  <a:schemeClr val="bg1"/>
                </a:solidFill>
                <a:latin typeface="Lucida Sans Unicode" pitchFamily="34" charset="0"/>
              </a:rPr>
              <a:t>Sıkıştırıcı</a:t>
            </a:r>
          </a:p>
          <a:p>
            <a:pPr algn="just">
              <a:spcBef>
                <a:spcPct val="50000"/>
              </a:spcBef>
            </a:pPr>
            <a:r>
              <a:rPr lang="tr-TR" altLang="tr-TR" b="1">
                <a:solidFill>
                  <a:schemeClr val="bg1"/>
                </a:solidFill>
                <a:latin typeface="Lucida Sans Unicode" pitchFamily="34" charset="0"/>
              </a:rPr>
              <a:t>(Atıkların Hacminin Azaltılması ve Depolama Sahalarının Kullanım Ömrünün Uzatılması İçin Atıkların Sıkıştırılmasında Kullanılır)</a:t>
            </a:r>
          </a:p>
        </p:txBody>
      </p:sp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107950" y="4857750"/>
            <a:ext cx="88566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altLang="tr-TR" sz="3200" b="1">
                <a:solidFill>
                  <a:schemeClr val="bg1"/>
                </a:solidFill>
                <a:latin typeface="Lucida Sans Unicode" pitchFamily="34" charset="0"/>
              </a:rPr>
              <a:t>Depolama İşlemi Devam Eden Katı Atık Düzenli Depolama Alanı</a:t>
            </a:r>
          </a:p>
        </p:txBody>
      </p:sp>
      <p:pic>
        <p:nvPicPr>
          <p:cNvPr id="6146" name="Picture 2" descr="D:\RESİMLER\UÇAK.06.08.2010\IMG_3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94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9 Yuvarlatılmış Dikdörtgen"/>
          <p:cNvSpPr/>
          <p:nvPr/>
        </p:nvSpPr>
        <p:spPr>
          <a:xfrm>
            <a:off x="2916238" y="6237288"/>
            <a:ext cx="6192837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i="1" dirty="0">
                <a:solidFill>
                  <a:schemeClr val="tx1"/>
                </a:solidFill>
                <a:latin typeface="Georgia" pitchFamily="18" charset="0"/>
              </a:rPr>
              <a:t>DEPOLAMA  YAPILMIŞ  SAHA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ot 7 - 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0013"/>
            <a:ext cx="9144000" cy="59769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116013" y="2492375"/>
            <a:ext cx="2519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2000" b="1">
                <a:solidFill>
                  <a:schemeClr val="bg1"/>
                </a:solidFill>
                <a:latin typeface="Lucida Sans Unicode" pitchFamily="34" charset="0"/>
              </a:rPr>
              <a:t>Üst örtü tabakası</a:t>
            </a:r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2195513" y="2852738"/>
            <a:ext cx="2592387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6" name="5 Yuvarlatılmış Çapraz Köşeli Dikdörtgen"/>
          <p:cNvSpPr/>
          <p:nvPr/>
        </p:nvSpPr>
        <p:spPr>
          <a:xfrm>
            <a:off x="3132138" y="6092825"/>
            <a:ext cx="5832475" cy="50482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tr-TR" b="1" dirty="0">
                <a:solidFill>
                  <a:schemeClr val="tx1"/>
                </a:solidFill>
                <a:latin typeface="Georgia" pitchFamily="18" charset="0"/>
              </a:rPr>
              <a:t>DEPOLAMA İŞLEMİ TAMAMLANMIŞ SAHA</a:t>
            </a:r>
          </a:p>
        </p:txBody>
      </p:sp>
    </p:spTree>
  </p:cSld>
  <p:clrMapOvr>
    <a:masterClrMapping/>
  </p:clrMapOvr>
  <p:transition advTm="548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yagram 20"/>
          <p:cNvGraphicFramePr/>
          <p:nvPr/>
        </p:nvGraphicFramePr>
        <p:xfrm>
          <a:off x="1289810" y="910110"/>
          <a:ext cx="6182730" cy="541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7" name="Metin kutusu 19"/>
          <p:cNvSpPr txBox="1">
            <a:spLocks noChangeArrowheads="1"/>
          </p:cNvSpPr>
          <p:nvPr/>
        </p:nvSpPr>
        <p:spPr bwMode="auto">
          <a:xfrm>
            <a:off x="2816225" y="192088"/>
            <a:ext cx="2976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b="1">
                <a:solidFill>
                  <a:srgbClr val="000099"/>
                </a:solidFill>
                <a:latin typeface="Calibri" pitchFamily="34" charset="0"/>
              </a:rPr>
              <a:t>Atık Öncelik Piramidi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</TotalTime>
  <Words>1170</Words>
  <Application>Microsoft Office PowerPoint</Application>
  <PresentationFormat>Ekran Gösterisi (4:3)</PresentationFormat>
  <Paragraphs>226</Paragraphs>
  <Slides>51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0</vt:i4>
      </vt:variant>
      <vt:variant>
        <vt:lpstr>Slayt Başlıkları</vt:lpstr>
      </vt:variant>
      <vt:variant>
        <vt:i4>51</vt:i4>
      </vt:variant>
    </vt:vector>
  </HeadingPairs>
  <TitlesOfParts>
    <vt:vector size="52" baseType="lpstr">
      <vt:lpstr>Akış</vt:lpstr>
      <vt:lpstr>DİLOVASI BELEDİYESİ  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DİLOVASI BELEDİYESİ</dc:title>
  <dc:creator>aybike.oncel</dc:creator>
  <cp:lastModifiedBy>aybike.oncel</cp:lastModifiedBy>
  <cp:revision>14</cp:revision>
  <dcterms:created xsi:type="dcterms:W3CDTF">2018-02-13T05:33:09Z</dcterms:created>
  <dcterms:modified xsi:type="dcterms:W3CDTF">2018-02-15T05:48:53Z</dcterms:modified>
</cp:coreProperties>
</file>